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cityofnewyork.us/Business/Sidewalk-Caf-Licenses-and-Applications/qcdj-rwhu/data"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ivethirtyeight.com/features/in-mlbs-new-home-run-era-its-the-baseballs-that-are-juicing/" TargetMode="External"/><Relationship Id="rId3" Type="http://schemas.openxmlformats.org/officeDocument/2006/relationships/hyperlink" Target="https://theringer.com/2017-mlb-home-run-spike-juiced-ball-testing-reveal-155cd21108bc"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Hi, I’m Heidi Blake, BuzzFeed’s UK investigations editor. It’s such a pleasure to be here and I want to thank the Walkley Foundation so much for inviting me to talk to you all about the ways new technology are shaping the way investigative reporting works. </a:t>
            </a:r>
          </a:p>
        </p:txBody>
      </p:sp>
      <p:sp>
        <p:nvSpPr>
          <p:cNvPr id="87" name="Shape 8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7" name="Shape 1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3" name="Shape 1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5" name="Shape 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A few examples of sports investigations that have used data in different ways:</a:t>
            </a:r>
            <a:br>
              <a:rPr lang="en-US"/>
            </a:br>
            <a:r>
              <a:rPr lang="en-US"/>
              <a:t>1. The Tennis Racket</a:t>
            </a:r>
            <a:br>
              <a:rPr lang="en-US"/>
            </a:br>
            <a:r>
              <a:rPr lang="en-US"/>
              <a:t>2. Crossword Plagiarism from 538</a:t>
            </a:r>
            <a:br>
              <a:rPr lang="en-US"/>
            </a:br>
            <a:r>
              <a:rPr lang="en-US"/>
              <a:t>3. CNN on the reading level of college athletes</a:t>
            </a:r>
          </a:p>
        </p:txBody>
      </p:sp>
      <p:sp>
        <p:nvSpPr>
          <p:cNvPr id="234" name="Shape 23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4" name="Shape 24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I do this work in Python with an analysis package called Pandas. But depending on the size of the dataset you could also do it in Excel or using Google’s OpenRefine.</a:t>
            </a:r>
          </a:p>
          <a:p>
            <a:pPr lvl="0">
              <a:spcBef>
                <a:spcPts val="0"/>
              </a:spcBef>
              <a:buNone/>
            </a:pPr>
            <a:r>
              <a:t/>
            </a:r>
            <a:endParaRPr/>
          </a:p>
          <a:p>
            <a:pPr lvl="0">
              <a:spcBef>
                <a:spcPts val="0"/>
              </a:spcBef>
              <a:buNone/>
            </a:pPr>
            <a:r>
              <a:rPr lang="en-US"/>
              <a:t>Excercise: </a:t>
            </a:r>
            <a:r>
              <a:rPr lang="en-US" u="sng">
                <a:solidFill>
                  <a:schemeClr val="hlink"/>
                </a:solidFill>
                <a:hlinkClick r:id="rId2"/>
              </a:rPr>
              <a:t>https://data.cityofnewyork.us/Business/Sidewalk-Caf-Licenses-and-Applications/qcdj-rwhu/data</a:t>
            </a:r>
          </a:p>
          <a:p>
            <a:pPr lvl="0">
              <a:spcBef>
                <a:spcPts val="0"/>
              </a:spcBef>
              <a:buNone/>
            </a:pPr>
            <a:r>
              <a:t/>
            </a:r>
            <a:endParaRPr/>
          </a:p>
        </p:txBody>
      </p:sp>
      <p:sp>
        <p:nvSpPr>
          <p:cNvPr id="252" name="Shape 25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4" name="Shape 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When I’m looking for experts, especially at the beginning of a project, I’ll typically send an initial email explaining that I’m a journalist who is working on a data related project and that I’m hoping to receive some guidance. A few notes about using academic experts:</a:t>
            </a:r>
          </a:p>
          <a:p>
            <a:pPr lvl="0">
              <a:spcBef>
                <a:spcPts val="0"/>
              </a:spcBef>
              <a:buNone/>
            </a:pPr>
            <a:r>
              <a:t/>
            </a:r>
            <a:endParaRPr/>
          </a:p>
          <a:p>
            <a:pPr indent="-228600" lvl="0" marL="457200" rtl="0">
              <a:spcBef>
                <a:spcPts val="0"/>
              </a:spcBef>
              <a:buAutoNum type="arabicParenR"/>
            </a:pPr>
            <a:r>
              <a:rPr lang="en-US"/>
              <a:t>They’re used to publishing on an academic schedule and may need some pushing.</a:t>
            </a:r>
          </a:p>
          <a:p>
            <a:pPr indent="-228600" lvl="0" marL="457200" rtl="0">
              <a:spcBef>
                <a:spcPts val="0"/>
              </a:spcBef>
              <a:buAutoNum type="arabicParenR"/>
            </a:pPr>
            <a:r>
              <a:rPr lang="en-US"/>
              <a:t>They think like academics. You’re not publishing a research study. You’re looking for data to start or enhance an investigation. Make that clear.</a:t>
            </a:r>
          </a:p>
          <a:p>
            <a:pPr indent="-228600" lvl="0" marL="457200">
              <a:spcBef>
                <a:spcPts val="0"/>
              </a:spcBef>
              <a:buAutoNum type="arabicParenR"/>
            </a:pPr>
            <a:r>
              <a:rPr lang="en-US"/>
              <a:t>Not everything they say is going to be understandable to you (or your audience). Push back. Ask questions. Treat them like a source.</a:t>
            </a:r>
          </a:p>
        </p:txBody>
      </p:sp>
      <p:sp>
        <p:nvSpPr>
          <p:cNvPr id="260" name="Shape 26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Data is often not going to end of an investigation. It can provide a lot of the “What happened,” but almost never the “Why.” Recently multiple studies of the ball in Major League Baseball have shown that the balls are smaller and have flatter seams:</a:t>
            </a:r>
          </a:p>
          <a:p>
            <a:pPr lvl="0">
              <a:spcBef>
                <a:spcPts val="0"/>
              </a:spcBef>
              <a:buNone/>
            </a:pPr>
            <a:r>
              <a:t/>
            </a:r>
            <a:endParaRPr/>
          </a:p>
          <a:p>
            <a:pPr lvl="0">
              <a:spcBef>
                <a:spcPts val="0"/>
              </a:spcBef>
              <a:buNone/>
            </a:pPr>
            <a:r>
              <a:rPr lang="en-US" u="sng">
                <a:solidFill>
                  <a:schemeClr val="hlink"/>
                </a:solidFill>
                <a:hlinkClick r:id="rId2"/>
              </a:rPr>
              <a:t>https://fivethirtyeight.com/features/in-mlbs-new-home-run-era-its-the-baseballs-that-are-juicing/</a:t>
            </a:r>
            <a:r>
              <a:rPr lang="en-US"/>
              <a:t>, </a:t>
            </a:r>
            <a:r>
              <a:rPr lang="en-US" u="sng">
                <a:solidFill>
                  <a:schemeClr val="hlink"/>
                </a:solidFill>
                <a:hlinkClick r:id="rId3"/>
              </a:rPr>
              <a:t>https://theringer.com/2017-mlb-home-run-spike-juiced-ball-testing-reveal-155cd21108bc</a:t>
            </a:r>
          </a:p>
          <a:p>
            <a:pPr lvl="0">
              <a:spcBef>
                <a:spcPts val="0"/>
              </a:spcBef>
              <a:buNone/>
            </a:pPr>
            <a:r>
              <a:t/>
            </a:r>
            <a:endParaRPr/>
          </a:p>
          <a:p>
            <a:pPr lvl="0">
              <a:spcBef>
                <a:spcPts val="0"/>
              </a:spcBef>
              <a:buNone/>
            </a:pPr>
            <a:r>
              <a:rPr lang="en-US"/>
              <a:t>But they don’t know why it happened. They best they can do is ask Major League Baseball, who has said that the balls are within the standards generally set for their manufacturers.</a:t>
            </a:r>
          </a:p>
          <a:p>
            <a:pPr lvl="0">
              <a:spcBef>
                <a:spcPts val="0"/>
              </a:spcBef>
              <a:buNone/>
            </a:pPr>
            <a:r>
              <a:t/>
            </a:r>
            <a:endParaRPr/>
          </a:p>
          <a:p>
            <a:pPr lvl="0">
              <a:spcBef>
                <a:spcPts val="0"/>
              </a:spcBef>
              <a:buNone/>
            </a:pPr>
            <a:r>
              <a:rPr lang="en-US"/>
              <a:t>Best case? You go report out the data and find even more, like what happened with The Tennis Racket.</a:t>
            </a:r>
          </a:p>
          <a:p>
            <a:pPr lvl="0">
              <a:spcBef>
                <a:spcPts val="0"/>
              </a:spcBef>
              <a:buNone/>
            </a:pPr>
            <a:r>
              <a:rPr lang="en-US"/>
              <a:t>Worst case? You have an interesting explanatory, but not necessarily investigative sports story.</a:t>
            </a:r>
          </a:p>
        </p:txBody>
      </p:sp>
      <p:sp>
        <p:nvSpPr>
          <p:cNvPr id="268" name="Shape 26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sz="950">
                <a:solidFill>
                  <a:srgbClr val="222222"/>
                </a:solidFill>
                <a:highlight>
                  <a:srgbClr val="FFFFFF"/>
                </a:highlight>
                <a:latin typeface="Arial"/>
                <a:ea typeface="Arial"/>
                <a:cs typeface="Arial"/>
                <a:sym typeface="Arial"/>
              </a:rPr>
              <a:t>For instance in the Tennis Racket we had a spreadsheet of all the match-fixing investigations we were ever told about and the players that were related to each investigation. That helped us eventually nail our lead that: The sport's governing bodies have been warned repeatedly about a core group of 16 players – all of whom have ranked in the top 50 – but none have faced any sanctions and more than half of them will begin playing at the Australian Open on Monday.</a:t>
            </a:r>
          </a:p>
        </p:txBody>
      </p:sp>
      <p:sp>
        <p:nvSpPr>
          <p:cNvPr id="275" name="Shape 27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83" name="Shape 28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If you’re in a country (area) with strong open records laws you should really think about how data touches the government some ideas:</a:t>
            </a:r>
          </a:p>
          <a:p>
            <a:pPr lvl="0">
              <a:spcBef>
                <a:spcPts val="0"/>
              </a:spcBef>
              <a:buNone/>
            </a:pPr>
            <a:r>
              <a:t/>
            </a:r>
            <a:endParaRPr/>
          </a:p>
          <a:p>
            <a:pPr lvl="0">
              <a:spcBef>
                <a:spcPts val="0"/>
              </a:spcBef>
              <a:buClr>
                <a:schemeClr val="dk1"/>
              </a:buClr>
              <a:buSzPct val="91666"/>
              <a:buFont typeface="Arial"/>
              <a:buNone/>
            </a:pPr>
            <a:r>
              <a:rPr lang="en-US">
                <a:solidFill>
                  <a:srgbClr val="222222"/>
                </a:solidFill>
                <a:highlight>
                  <a:srgbClr val="FFFFFF"/>
                </a:highlight>
              </a:rPr>
              <a:t>A. Ownership</a:t>
            </a:r>
          </a:p>
          <a:p>
            <a:pPr lvl="0">
              <a:spcBef>
                <a:spcPts val="0"/>
              </a:spcBef>
              <a:buClr>
                <a:schemeClr val="dk1"/>
              </a:buClr>
              <a:buSzPct val="91666"/>
              <a:buFont typeface="Arial"/>
              <a:buNone/>
            </a:pPr>
            <a:r>
              <a:rPr lang="en-US">
                <a:solidFill>
                  <a:srgbClr val="222222"/>
                </a:solidFill>
                <a:highlight>
                  <a:srgbClr val="FFFFFF"/>
                </a:highlight>
              </a:rPr>
              <a:t>B. Regulatory</a:t>
            </a:r>
          </a:p>
          <a:p>
            <a:pPr lvl="0">
              <a:spcBef>
                <a:spcPts val="0"/>
              </a:spcBef>
              <a:buClr>
                <a:schemeClr val="dk1"/>
              </a:buClr>
              <a:buSzPct val="91666"/>
              <a:buFont typeface="Arial"/>
              <a:buNone/>
            </a:pPr>
            <a:r>
              <a:rPr lang="en-US">
                <a:solidFill>
                  <a:srgbClr val="222222"/>
                </a:solidFill>
                <a:highlight>
                  <a:srgbClr val="FFFFFF"/>
                </a:highlight>
              </a:rPr>
              <a:t>C. Building stadiums</a:t>
            </a:r>
          </a:p>
          <a:p>
            <a:pPr lvl="0">
              <a:spcBef>
                <a:spcPts val="0"/>
              </a:spcBef>
              <a:buClr>
                <a:schemeClr val="dk1"/>
              </a:buClr>
              <a:buSzPct val="91666"/>
              <a:buFont typeface="Arial"/>
              <a:buNone/>
            </a:pPr>
            <a:r>
              <a:rPr lang="en-US">
                <a:solidFill>
                  <a:srgbClr val="222222"/>
                </a:solidFill>
                <a:highlight>
                  <a:srgbClr val="FFFFFF"/>
                </a:highlight>
              </a:rPr>
              <a:t>D. Contracts</a:t>
            </a:r>
          </a:p>
          <a:p>
            <a:pPr lvl="0">
              <a:spcBef>
                <a:spcPts val="0"/>
              </a:spcBef>
              <a:buNone/>
            </a:pPr>
            <a:r>
              <a:t/>
            </a:r>
            <a:endParaRPr/>
          </a:p>
        </p:txBody>
      </p:sp>
      <p:sp>
        <p:nvSpPr>
          <p:cNvPr id="291" name="Shape 29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3" name="Shape 1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7" name="Shape 1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6" name="Shape 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6" name="Shape 1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2" name="Shape 1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50" name="Shape 15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7" name="Shape 1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5" name="Shape 15"/>
        <p:cNvGrpSpPr/>
        <p:nvPr/>
      </p:nvGrpSpPr>
      <p:grpSpPr>
        <a:xfrm>
          <a:off x="0" y="0"/>
          <a:ext cx="0" cy="0"/>
          <a:chOff x="0" y="0"/>
          <a:chExt cx="0" cy="0"/>
        </a:xfrm>
      </p:grpSpPr>
      <p:sp>
        <p:nvSpPr>
          <p:cNvPr id="16" name="Shape 16"/>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8" name="Shape 1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4" name="Shape 74"/>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0" name="Shape 80"/>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1" name="Shape 21"/>
        <p:cNvGrpSpPr/>
        <p:nvPr/>
      </p:nvGrpSpPr>
      <p:grpSpPr>
        <a:xfrm>
          <a:off x="0" y="0"/>
          <a:ext cx="0" cy="0"/>
          <a:chOff x="0" y="0"/>
          <a:chExt cx="0" cy="0"/>
        </a:xfrm>
      </p:grpSpPr>
      <p:sp>
        <p:nvSpPr>
          <p:cNvPr id="22" name="Shape 22"/>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3" name="Shape 23"/>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7" name="Shape 27"/>
        <p:cNvGrpSpPr/>
        <p:nvPr/>
      </p:nvGrpSpPr>
      <p:grpSpPr>
        <a:xfrm>
          <a:off x="0" y="0"/>
          <a:ext cx="0" cy="0"/>
          <a:chOff x="0" y="0"/>
          <a:chExt cx="0" cy="0"/>
        </a:xfrm>
      </p:grpSpPr>
      <p:sp>
        <p:nvSpPr>
          <p:cNvPr id="28" name="Shape 28"/>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9" name="Shape 29"/>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30" name="Shape 3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3" name="Shape 33"/>
        <p:cNvGrpSpPr/>
        <p:nvPr/>
      </p:nvGrpSpPr>
      <p:grpSpPr>
        <a:xfrm>
          <a:off x="0" y="0"/>
          <a:ext cx="0" cy="0"/>
          <a:chOff x="0" y="0"/>
          <a:chExt cx="0" cy="0"/>
        </a:xfrm>
      </p:grpSpPr>
      <p:sp>
        <p:nvSpPr>
          <p:cNvPr id="34" name="Shape 34"/>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0" name="Shape 40"/>
        <p:cNvGrpSpPr/>
        <p:nvPr/>
      </p:nvGrpSpPr>
      <p:grpSpPr>
        <a:xfrm>
          <a:off x="0" y="0"/>
          <a:ext cx="0" cy="0"/>
          <a:chOff x="0" y="0"/>
          <a:chExt cx="0" cy="0"/>
        </a:xfrm>
      </p:grpSpPr>
      <p:sp>
        <p:nvSpPr>
          <p:cNvPr id="41" name="Shape 41"/>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2" name="Shape 42"/>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4" name="Shape 44"/>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5" name="Shape 45"/>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9" name="Shape 49"/>
        <p:cNvGrpSpPr/>
        <p:nvPr/>
      </p:nvGrpSpPr>
      <p:grpSpPr>
        <a:xfrm>
          <a:off x="0" y="0"/>
          <a:ext cx="0" cy="0"/>
          <a:chOff x="0" y="0"/>
          <a:chExt cx="0" cy="0"/>
        </a:xfrm>
      </p:grpSpPr>
      <p:sp>
        <p:nvSpPr>
          <p:cNvPr id="50" name="Shape 5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1" name="Shape 5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0" name="Shape 60"/>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7" name="Shape 67"/>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jp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31.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hyperlink" Target="http://stats.ncaa.org/" TargetMode="External"/><Relationship Id="rId5" Type="http://schemas.openxmlformats.org/officeDocument/2006/relationships/hyperlink" Target="http://stats.nba.com/" TargetMode="External"/><Relationship Id="rId6" Type="http://schemas.openxmlformats.org/officeDocument/2006/relationships/hyperlink" Target="http://gd2.mlb.com/components/game/mlb/" TargetMode="External"/><Relationship Id="rId7" Type="http://schemas.openxmlformats.org/officeDocument/2006/relationships/hyperlink" Target="https://www.iaaf.org/records/toplists/sprints/100-metres/outdoor/men/senior/2017" TargetMode="External"/><Relationship Id="rId8" Type="http://schemas.openxmlformats.org/officeDocument/2006/relationships/hyperlink" Target="http://www.fina.org/content/swimming-record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hyperlink" Target="https://github.com/BuzzFeedNews/everything" TargetMode="External"/><Relationship Id="rId5" Type="http://schemas.openxmlformats.org/officeDocument/2006/relationships/hyperlink" Target="https://github.com/BuzzFeedNews/2016-01-tennis-betting-analysis" TargetMode="External"/><Relationship Id="rId6" Type="http://schemas.openxmlformats.org/officeDocument/2006/relationships/hyperlink" Target="https://www.buzzfeed.com/johntemplon/how-we-used-data-to-investigate-match-fixing-in-tennis?utm_term=.yn7981kONW#.vxaR3WAmZ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16.jp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descr="tennis racket image.jpg" id="89" name="Shape 89"/>
          <p:cNvPicPr preferRelativeResize="0"/>
          <p:nvPr/>
        </p:nvPicPr>
        <p:blipFill rotWithShape="1">
          <a:blip r:embed="rId3">
            <a:alphaModFix/>
          </a:blip>
          <a:srcRect b="0" l="0" r="0" t="9017"/>
          <a:stretch/>
        </p:blipFill>
        <p:spPr>
          <a:xfrm>
            <a:off x="586958" y="1230573"/>
            <a:ext cx="7971012" cy="5439195"/>
          </a:xfrm>
          <a:prstGeom prst="rect">
            <a:avLst/>
          </a:prstGeom>
          <a:noFill/>
          <a:ln>
            <a:noFill/>
          </a:ln>
        </p:spPr>
      </p:pic>
      <p:pic>
        <p:nvPicPr>
          <p:cNvPr id="90" name="Shape 90"/>
          <p:cNvPicPr preferRelativeResize="0"/>
          <p:nvPr/>
        </p:nvPicPr>
        <p:blipFill rotWithShape="1">
          <a:blip r:embed="rId4">
            <a:alphaModFix/>
          </a:blip>
          <a:srcRect b="0" l="0" r="0" t="0"/>
          <a:stretch/>
        </p:blipFill>
        <p:spPr>
          <a:xfrm>
            <a:off x="6342155" y="83903"/>
            <a:ext cx="3381235" cy="1903272"/>
          </a:xfrm>
          <a:prstGeom prst="rect">
            <a:avLst/>
          </a:prstGeom>
          <a:noFill/>
          <a:ln>
            <a:noFill/>
          </a:ln>
        </p:spPr>
      </p:pic>
      <p:sp>
        <p:nvSpPr>
          <p:cNvPr id="91" name="Shape 91"/>
          <p:cNvSpPr txBox="1"/>
          <p:nvPr/>
        </p:nvSpPr>
        <p:spPr>
          <a:xfrm>
            <a:off x="264739" y="54023"/>
            <a:ext cx="7119365" cy="1446058"/>
          </a:xfrm>
          <a:prstGeom prst="rect">
            <a:avLst/>
          </a:prstGeom>
          <a:noFill/>
          <a:ln>
            <a:noFill/>
          </a:ln>
        </p:spPr>
        <p:txBody>
          <a:bodyPr anchorCtr="0" anchor="ctr" bIns="45700" lIns="91425" rIns="91425" tIns="45700">
            <a:noAutofit/>
          </a:bodyPr>
          <a:lstStyle/>
          <a:p>
            <a:pPr indent="0" lvl="0" marL="0" marR="0" rtl="0" algn="ctr">
              <a:lnSpc>
                <a:spcPct val="70000"/>
              </a:lnSpc>
              <a:spcBef>
                <a:spcPts val="0"/>
              </a:spcBef>
              <a:buClr>
                <a:schemeClr val="dk1"/>
              </a:buClr>
              <a:buSzPct val="25000"/>
              <a:buFont typeface="Avenir"/>
              <a:buNone/>
            </a:pPr>
            <a:r>
              <a:rPr b="1" i="0" lang="en-US" sz="6200" u="none" cap="none" strike="noStrike">
                <a:solidFill>
                  <a:schemeClr val="dk1"/>
                </a:solidFill>
                <a:latin typeface="Avenir"/>
                <a:ea typeface="Avenir"/>
                <a:cs typeface="Avenir"/>
                <a:sym typeface="Avenir"/>
              </a:rPr>
              <a:t>Making A Racket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descr="Odds shift.jpg" id="169" name="Shape 169"/>
          <p:cNvPicPr preferRelativeResize="0"/>
          <p:nvPr>
            <p:ph idx="1" type="body"/>
          </p:nvPr>
        </p:nvPicPr>
        <p:blipFill rotWithShape="1">
          <a:blip r:embed="rId3">
            <a:alphaModFix/>
          </a:blip>
          <a:srcRect b="1726" l="0" r="0" t="30645"/>
          <a:stretch/>
        </p:blipFill>
        <p:spPr>
          <a:xfrm>
            <a:off x="829732" y="0"/>
            <a:ext cx="7196667" cy="6858000"/>
          </a:xfrm>
          <a:prstGeom prst="rect">
            <a:avLst/>
          </a:prstGeom>
          <a:noFill/>
          <a:ln>
            <a:noFill/>
          </a:ln>
        </p:spPr>
      </p:pic>
      <p:sp>
        <p:nvSpPr>
          <p:cNvPr id="170" name="Shape 170"/>
          <p:cNvSpPr txBox="1"/>
          <p:nvPr/>
        </p:nvSpPr>
        <p:spPr>
          <a:xfrm>
            <a:off x="1422400" y="220133"/>
            <a:ext cx="184666" cy="369332"/>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descr="global probve.jpg" id="175" name="Shape 175"/>
          <p:cNvPicPr preferRelativeResize="0"/>
          <p:nvPr/>
        </p:nvPicPr>
        <p:blipFill rotWithShape="1">
          <a:blip r:embed="rId3">
            <a:alphaModFix amt="30000"/>
          </a:blip>
          <a:srcRect b="11725" l="25222" r="0" t="0"/>
          <a:stretch/>
        </p:blipFill>
        <p:spPr>
          <a:xfrm>
            <a:off x="0" y="-1237799"/>
            <a:ext cx="9144000" cy="8095800"/>
          </a:xfrm>
          <a:prstGeom prst="rect">
            <a:avLst/>
          </a:prstGeom>
          <a:noFill/>
          <a:ln>
            <a:noFill/>
          </a:ln>
        </p:spPr>
      </p:pic>
      <p:sp>
        <p:nvSpPr>
          <p:cNvPr id="176" name="Shape 176"/>
          <p:cNvSpPr txBox="1"/>
          <p:nvPr>
            <p:ph type="title"/>
          </p:nvPr>
        </p:nvSpPr>
        <p:spPr>
          <a:xfrm>
            <a:off x="441233" y="455260"/>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rgbClr val="D60000"/>
              </a:buClr>
              <a:buSzPct val="25000"/>
              <a:buFont typeface="Avenir"/>
              <a:buNone/>
            </a:pPr>
            <a:r>
              <a:rPr b="0" i="0" lang="en-US" sz="4600" u="none" cap="none" strike="noStrike">
                <a:solidFill>
                  <a:srgbClr val="D60000"/>
                </a:solidFill>
                <a:latin typeface="Avenir"/>
                <a:ea typeface="Avenir"/>
                <a:cs typeface="Avenir"/>
                <a:sym typeface="Avenir"/>
              </a:rPr>
              <a:t>A global match-fixing probe</a:t>
            </a:r>
          </a:p>
        </p:txBody>
      </p:sp>
      <p:sp>
        <p:nvSpPr>
          <p:cNvPr id="177" name="Shape 177"/>
          <p:cNvSpPr txBox="1"/>
          <p:nvPr>
            <p:ph idx="1" type="body"/>
          </p:nvPr>
        </p:nvSpPr>
        <p:spPr>
          <a:xfrm>
            <a:off x="181428" y="1490209"/>
            <a:ext cx="4390571" cy="5512935"/>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000090"/>
              </a:buClr>
              <a:buSzPct val="100000"/>
              <a:buFont typeface="Arial"/>
              <a:buChar char="•"/>
            </a:pPr>
            <a:r>
              <a:rPr b="0" i="0" lang="en-US" sz="2400" u="none" cap="none" strike="noStrike">
                <a:solidFill>
                  <a:srgbClr val="000090"/>
                </a:solidFill>
                <a:latin typeface="Avenir"/>
                <a:ea typeface="Avenir"/>
                <a:cs typeface="Avenir"/>
                <a:sym typeface="Avenir"/>
              </a:rPr>
              <a:t>Team of investigators brought in to probe Sopot match, while two former police chiefs conducted a sweeping review of integrity in professional tennis </a:t>
            </a:r>
          </a:p>
          <a:p>
            <a:pPr indent="-342900" lvl="0" marL="342900" marR="0" rtl="0" algn="l">
              <a:spcBef>
                <a:spcPts val="480"/>
              </a:spcBef>
              <a:spcAft>
                <a:spcPts val="0"/>
              </a:spcAft>
              <a:buClr>
                <a:schemeClr val="dk1"/>
              </a:buClr>
              <a:buSzPct val="100000"/>
              <a:buFont typeface="Arial"/>
              <a:buNone/>
            </a:pPr>
            <a:r>
              <a:t/>
            </a:r>
            <a:endParaRPr b="0" i="0" sz="2400" u="none" cap="none" strike="noStrike">
              <a:solidFill>
                <a:srgbClr val="000090"/>
              </a:solidFill>
              <a:latin typeface="Avenir"/>
              <a:ea typeface="Avenir"/>
              <a:cs typeface="Avenir"/>
              <a:sym typeface="Avenir"/>
            </a:endParaRPr>
          </a:p>
          <a:p>
            <a:pPr indent="-342900" lvl="0" marL="342900" marR="0" rtl="0" algn="l">
              <a:spcBef>
                <a:spcPts val="480"/>
              </a:spcBef>
              <a:spcAft>
                <a:spcPts val="0"/>
              </a:spcAft>
              <a:buClr>
                <a:srgbClr val="000090"/>
              </a:buClr>
              <a:buSzPct val="100000"/>
              <a:buFont typeface="Arial"/>
              <a:buChar char="•"/>
            </a:pPr>
            <a:r>
              <a:rPr b="0" i="0" lang="en-US" sz="2400" u="none" cap="none" strike="noStrike">
                <a:solidFill>
                  <a:srgbClr val="000090"/>
                </a:solidFill>
                <a:latin typeface="Avenir"/>
                <a:ea typeface="Avenir"/>
                <a:cs typeface="Avenir"/>
                <a:sym typeface="Avenir"/>
              </a:rPr>
              <a:t>Tennis authorities  announced no evidence of rule-breaking by Vassallo Arguello or Davydenko at end of investigation  </a:t>
            </a:r>
          </a:p>
          <a:p>
            <a:pPr indent="0" lvl="0" marL="0" marR="0" rtl="0" algn="l">
              <a:spcBef>
                <a:spcPts val="480"/>
              </a:spcBef>
              <a:spcAft>
                <a:spcPts val="0"/>
              </a:spcAft>
              <a:buClr>
                <a:schemeClr val="dk1"/>
              </a:buClr>
              <a:buSzPct val="25000"/>
              <a:buFont typeface="Arial"/>
              <a:buNone/>
            </a:pPr>
            <a:r>
              <a:t/>
            </a:r>
            <a:endParaRPr b="0" i="0" sz="2400" u="none" cap="none" strike="noStrike">
              <a:solidFill>
                <a:srgbClr val="000090"/>
              </a:solidFill>
              <a:latin typeface="Avenir"/>
              <a:ea typeface="Avenir"/>
              <a:cs typeface="Avenir"/>
              <a:sym typeface="Avenir"/>
            </a:endParaRPr>
          </a:p>
          <a:p>
            <a:pPr indent="-342900" lvl="0" marL="342900" marR="0" rtl="0" algn="l">
              <a:spcBef>
                <a:spcPts val="480"/>
              </a:spcBef>
              <a:buClr>
                <a:schemeClr val="dk1"/>
              </a:buClr>
              <a:buSzPct val="100000"/>
              <a:buFont typeface="Arial"/>
              <a:buNone/>
            </a:pPr>
            <a:r>
              <a:t/>
            </a:r>
            <a:endParaRPr b="0" i="0" sz="2400" u="none" cap="none" strike="noStrike">
              <a:solidFill>
                <a:srgbClr val="000090"/>
              </a:solidFill>
              <a:latin typeface="Avenir"/>
              <a:ea typeface="Avenir"/>
              <a:cs typeface="Avenir"/>
              <a:sym typeface="Avenir"/>
            </a:endParaRPr>
          </a:p>
        </p:txBody>
      </p:sp>
      <p:sp>
        <p:nvSpPr>
          <p:cNvPr id="178" name="Shape 178"/>
          <p:cNvSpPr txBox="1"/>
          <p:nvPr/>
        </p:nvSpPr>
        <p:spPr>
          <a:xfrm>
            <a:off x="4735285" y="1084467"/>
            <a:ext cx="4209141" cy="5512935"/>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Font typeface="Arial"/>
              <a:buNone/>
            </a:pPr>
            <a:r>
              <a:t/>
            </a:r>
            <a:endParaRPr sz="2400">
              <a:solidFill>
                <a:srgbClr val="000090"/>
              </a:solidFill>
              <a:latin typeface="Avenir"/>
              <a:ea typeface="Avenir"/>
              <a:cs typeface="Avenir"/>
              <a:sym typeface="Avenir"/>
            </a:endParaRPr>
          </a:p>
          <a:p>
            <a:pPr indent="-342900" lvl="0" marL="342900" marR="0" rtl="0" algn="l">
              <a:spcBef>
                <a:spcPts val="480"/>
              </a:spcBef>
              <a:spcAft>
                <a:spcPts val="0"/>
              </a:spcAft>
              <a:buClr>
                <a:srgbClr val="000090"/>
              </a:buClr>
              <a:buSzPct val="100000"/>
              <a:buFont typeface="Arial"/>
              <a:buChar char="•"/>
            </a:pPr>
            <a:r>
              <a:rPr lang="en-US" sz="2400">
                <a:solidFill>
                  <a:srgbClr val="000090"/>
                </a:solidFill>
                <a:latin typeface="Avenir"/>
                <a:ea typeface="Avenir"/>
                <a:cs typeface="Avenir"/>
                <a:sym typeface="Avenir"/>
              </a:rPr>
              <a:t>Review recommended formation of Tennis Integrity Unit, which the authorities accepted </a:t>
            </a:r>
          </a:p>
          <a:p>
            <a:pPr indent="-342900" lvl="0" marL="342900" marR="0" rtl="0" algn="l">
              <a:spcBef>
                <a:spcPts val="480"/>
              </a:spcBef>
              <a:spcAft>
                <a:spcPts val="0"/>
              </a:spcAft>
              <a:buClr>
                <a:schemeClr val="dk1"/>
              </a:buClr>
              <a:buFont typeface="Arial"/>
              <a:buNone/>
            </a:pPr>
            <a:r>
              <a:t/>
            </a:r>
            <a:endParaRPr sz="2400">
              <a:solidFill>
                <a:srgbClr val="000090"/>
              </a:solidFill>
              <a:latin typeface="Avenir"/>
              <a:ea typeface="Avenir"/>
              <a:cs typeface="Avenir"/>
              <a:sym typeface="Avenir"/>
            </a:endParaRPr>
          </a:p>
          <a:p>
            <a:pPr indent="-342900" lvl="0" marL="342900" marR="0" rtl="0" algn="l">
              <a:spcBef>
                <a:spcPts val="480"/>
              </a:spcBef>
              <a:spcAft>
                <a:spcPts val="0"/>
              </a:spcAft>
              <a:buClr>
                <a:srgbClr val="000090"/>
              </a:buClr>
              <a:buSzPct val="100000"/>
              <a:buFont typeface="Arial"/>
              <a:buChar char="•"/>
            </a:pPr>
            <a:r>
              <a:rPr lang="en-US" sz="2400">
                <a:solidFill>
                  <a:srgbClr val="000090"/>
                </a:solidFill>
                <a:latin typeface="Avenir"/>
                <a:ea typeface="Avenir"/>
                <a:cs typeface="Avenir"/>
                <a:sym typeface="Avenir"/>
              </a:rPr>
              <a:t>Bill Babcock, head ITF Grand Slam board, declared tennis “healthy” and free of corruption</a:t>
            </a:r>
          </a:p>
          <a:p>
            <a:pPr indent="-342900" lvl="0" marL="342900" marR="0" rtl="0" algn="l">
              <a:spcBef>
                <a:spcPts val="480"/>
              </a:spcBef>
              <a:spcAft>
                <a:spcPts val="0"/>
              </a:spcAft>
              <a:buClr>
                <a:schemeClr val="dk1"/>
              </a:buClr>
              <a:buFont typeface="Arial"/>
              <a:buNone/>
            </a:pPr>
            <a:r>
              <a:t/>
            </a:r>
            <a:endParaRPr sz="2400">
              <a:solidFill>
                <a:srgbClr val="000090"/>
              </a:solidFill>
              <a:latin typeface="Avenir"/>
              <a:ea typeface="Avenir"/>
              <a:cs typeface="Avenir"/>
              <a:sym typeface="Avenir"/>
            </a:endParaRPr>
          </a:p>
          <a:p>
            <a:pPr indent="-342900" lvl="0" marL="342900" marR="0" rtl="0" algn="l">
              <a:spcBef>
                <a:spcPts val="480"/>
              </a:spcBef>
              <a:buClr>
                <a:schemeClr val="dk1"/>
              </a:buClr>
              <a:buFont typeface="Arial"/>
              <a:buNone/>
            </a:pPr>
            <a:r>
              <a:t/>
            </a:r>
            <a:endParaRPr sz="2400">
              <a:solidFill>
                <a:srgbClr val="000090"/>
              </a:solidFill>
              <a:latin typeface="Avenir"/>
              <a:ea typeface="Avenir"/>
              <a:cs typeface="Avenir"/>
              <a:sym typeface="Avenir"/>
            </a:endParaRPr>
          </a:p>
        </p:txBody>
      </p:sp>
      <p:pic>
        <p:nvPicPr>
          <p:cNvPr id="179" name="Shape 179"/>
          <p:cNvPicPr preferRelativeResize="0"/>
          <p:nvPr/>
        </p:nvPicPr>
        <p:blipFill rotWithShape="1">
          <a:blip r:embed="rId4">
            <a:alphaModFix/>
          </a:blip>
          <a:srcRect b="0" l="0" r="0" t="0"/>
          <a:stretch/>
        </p:blipFill>
        <p:spPr>
          <a:xfrm>
            <a:off x="197393" y="4636719"/>
            <a:ext cx="259806" cy="259806"/>
          </a:xfrm>
          <a:prstGeom prst="rect">
            <a:avLst/>
          </a:prstGeom>
          <a:noFill/>
          <a:ln>
            <a:noFill/>
          </a:ln>
        </p:spPr>
      </p:pic>
      <p:pic>
        <p:nvPicPr>
          <p:cNvPr id="180" name="Shape 180"/>
          <p:cNvPicPr preferRelativeResize="0"/>
          <p:nvPr/>
        </p:nvPicPr>
        <p:blipFill rotWithShape="1">
          <a:blip r:embed="rId4">
            <a:alphaModFix/>
          </a:blip>
          <a:srcRect b="0" l="0" r="0" t="0"/>
          <a:stretch/>
        </p:blipFill>
        <p:spPr>
          <a:xfrm>
            <a:off x="181428" y="1626029"/>
            <a:ext cx="259806" cy="259806"/>
          </a:xfrm>
          <a:prstGeom prst="rect">
            <a:avLst/>
          </a:prstGeom>
          <a:noFill/>
          <a:ln>
            <a:noFill/>
          </a:ln>
        </p:spPr>
      </p:pic>
      <p:pic>
        <p:nvPicPr>
          <p:cNvPr id="181" name="Shape 181"/>
          <p:cNvPicPr preferRelativeResize="0"/>
          <p:nvPr/>
        </p:nvPicPr>
        <p:blipFill rotWithShape="1">
          <a:blip r:embed="rId4">
            <a:alphaModFix/>
          </a:blip>
          <a:srcRect b="0" l="0" r="0" t="0"/>
          <a:stretch/>
        </p:blipFill>
        <p:spPr>
          <a:xfrm>
            <a:off x="4735285" y="1652649"/>
            <a:ext cx="259806" cy="259806"/>
          </a:xfrm>
          <a:prstGeom prst="rect">
            <a:avLst/>
          </a:prstGeom>
          <a:noFill/>
          <a:ln>
            <a:noFill/>
          </a:ln>
        </p:spPr>
      </p:pic>
      <p:pic>
        <p:nvPicPr>
          <p:cNvPr id="182" name="Shape 182"/>
          <p:cNvPicPr preferRelativeResize="0"/>
          <p:nvPr/>
        </p:nvPicPr>
        <p:blipFill rotWithShape="1">
          <a:blip r:embed="rId4">
            <a:alphaModFix/>
          </a:blip>
          <a:srcRect b="0" l="0" r="0" t="0"/>
          <a:stretch/>
        </p:blipFill>
        <p:spPr>
          <a:xfrm>
            <a:off x="4735285" y="3529216"/>
            <a:ext cx="259806" cy="2598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115454" y="20636"/>
            <a:ext cx="8502073" cy="1143000"/>
          </a:xfrm>
          <a:prstGeom prst="rect">
            <a:avLst/>
          </a:prstGeom>
          <a:noFill/>
          <a:ln>
            <a:noFill/>
          </a:ln>
        </p:spPr>
        <p:txBody>
          <a:bodyPr anchorCtr="0" anchor="ctr" bIns="45700" lIns="91425" rIns="91425" tIns="45700">
            <a:noAutofit/>
          </a:bodyPr>
          <a:lstStyle/>
          <a:p>
            <a:pPr indent="0" lvl="0" marL="0" marR="0" rtl="0" algn="ctr">
              <a:spcBef>
                <a:spcPts val="0"/>
              </a:spcBef>
              <a:buClr>
                <a:srgbClr val="D60000"/>
              </a:buClr>
              <a:buSzPct val="25000"/>
              <a:buFont typeface="Avenir"/>
              <a:buNone/>
            </a:pPr>
            <a:r>
              <a:rPr b="0" i="0" lang="en-US" sz="4500" u="none" cap="none" strike="noStrike">
                <a:solidFill>
                  <a:srgbClr val="D60000"/>
                </a:solidFill>
                <a:latin typeface="Avenir"/>
                <a:ea typeface="Avenir"/>
                <a:cs typeface="Avenir"/>
                <a:sym typeface="Avenir"/>
              </a:rPr>
              <a:t>The ATP investigators speak</a:t>
            </a:r>
          </a:p>
        </p:txBody>
      </p:sp>
      <p:sp>
        <p:nvSpPr>
          <p:cNvPr id="188" name="Shape 188"/>
          <p:cNvSpPr txBox="1"/>
          <p:nvPr>
            <p:ph idx="1" type="body"/>
          </p:nvPr>
        </p:nvSpPr>
        <p:spPr>
          <a:xfrm>
            <a:off x="5241635" y="1253834"/>
            <a:ext cx="3445165" cy="5239844"/>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rgbClr val="000090"/>
              </a:buClr>
              <a:buSzPct val="25000"/>
              <a:buFont typeface="Arial"/>
              <a:buNone/>
            </a:pPr>
            <a:r>
              <a:rPr b="0" i="1" lang="en-US" sz="2682" u="none" cap="none" strike="noStrike">
                <a:solidFill>
                  <a:srgbClr val="000090"/>
                </a:solidFill>
                <a:latin typeface="Avenir"/>
                <a:ea typeface="Avenir"/>
                <a:cs typeface="Avenir"/>
                <a:sym typeface="Avenir"/>
              </a:rPr>
              <a:t>“They could have got rid of a network of players that would have almost completely cleared the sport up. We gave them everything tied up with a nice pink bow on top and they took no action at all.”</a:t>
            </a:r>
          </a:p>
          <a:p>
            <a:pPr indent="0" lvl="0" marL="0" marR="0" rtl="0" algn="l">
              <a:lnSpc>
                <a:spcPct val="90000"/>
              </a:lnSpc>
              <a:spcBef>
                <a:spcPts val="407"/>
              </a:spcBef>
              <a:spcAft>
                <a:spcPts val="0"/>
              </a:spcAft>
              <a:buClr>
                <a:schemeClr val="dk2"/>
              </a:buClr>
              <a:buSzPct val="25000"/>
              <a:buFont typeface="Arial"/>
              <a:buNone/>
            </a:pPr>
            <a:r>
              <a:rPr b="0" i="0" lang="en-US" sz="2035" u="none" cap="none" strike="noStrike">
                <a:solidFill>
                  <a:schemeClr val="dk2"/>
                </a:solidFill>
                <a:latin typeface="Avenir"/>
                <a:ea typeface="Avenir"/>
                <a:cs typeface="Avenir"/>
                <a:sym typeface="Avenir"/>
              </a:rPr>
              <a:t>— Mark Phillips, ATP match-fixing investigator</a:t>
            </a:r>
          </a:p>
          <a:p>
            <a:pPr indent="-342900" lvl="0" marL="342900" marR="0" rtl="0" algn="l">
              <a:lnSpc>
                <a:spcPct val="90000"/>
              </a:lnSpc>
              <a:spcBef>
                <a:spcPts val="592"/>
              </a:spcBef>
              <a:spcAft>
                <a:spcPts val="0"/>
              </a:spcAft>
              <a:buClr>
                <a:schemeClr val="dk1"/>
              </a:buClr>
              <a:buSzPct val="98666"/>
              <a:buFont typeface="Arial"/>
              <a:buNone/>
            </a:pPr>
            <a:r>
              <a:t/>
            </a:r>
            <a:endParaRPr b="0" i="0" sz="2960" u="none" cap="none" strike="noStrike">
              <a:solidFill>
                <a:schemeClr val="dk2"/>
              </a:solidFill>
              <a:latin typeface="Avenir"/>
              <a:ea typeface="Avenir"/>
              <a:cs typeface="Avenir"/>
              <a:sym typeface="Avenir"/>
            </a:endParaRPr>
          </a:p>
          <a:p>
            <a:pPr indent="-342900" lvl="0" marL="342900" marR="0" rtl="0" algn="l">
              <a:lnSpc>
                <a:spcPct val="90000"/>
              </a:lnSpc>
              <a:spcBef>
                <a:spcPts val="592"/>
              </a:spcBef>
              <a:buClr>
                <a:schemeClr val="dk1"/>
              </a:buClr>
              <a:buSzPct val="98666"/>
              <a:buFont typeface="Arial"/>
              <a:buNone/>
            </a:pPr>
            <a:r>
              <a:t/>
            </a:r>
            <a:endParaRPr b="0" i="0" sz="2960" u="none" cap="none" strike="noStrike">
              <a:solidFill>
                <a:schemeClr val="dk2"/>
              </a:solidFill>
              <a:latin typeface="Avenir"/>
              <a:ea typeface="Avenir"/>
              <a:cs typeface="Avenir"/>
              <a:sym typeface="Avenir"/>
            </a:endParaRPr>
          </a:p>
        </p:txBody>
      </p:sp>
      <p:pic>
        <p:nvPicPr>
          <p:cNvPr descr="Mark Phillips.jpg" id="189" name="Shape 189"/>
          <p:cNvPicPr preferRelativeResize="0"/>
          <p:nvPr/>
        </p:nvPicPr>
        <p:blipFill rotWithShape="1">
          <a:blip r:embed="rId3">
            <a:alphaModFix/>
          </a:blip>
          <a:srcRect b="0" l="43125" r="8065" t="0"/>
          <a:stretch/>
        </p:blipFill>
        <p:spPr>
          <a:xfrm>
            <a:off x="438725" y="1251241"/>
            <a:ext cx="4548908" cy="52424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207818" y="114685"/>
            <a:ext cx="8686800" cy="990599"/>
          </a:xfrm>
          <a:prstGeom prst="rect">
            <a:avLst/>
          </a:prstGeom>
          <a:noFill/>
          <a:ln>
            <a:noFill/>
          </a:ln>
        </p:spPr>
        <p:txBody>
          <a:bodyPr anchorCtr="0" anchor="ctr" bIns="45700" lIns="91425" rIns="91425" tIns="45700">
            <a:noAutofit/>
          </a:bodyPr>
          <a:lstStyle/>
          <a:p>
            <a:pPr indent="0" lvl="0" marL="0" marR="0" rtl="0" algn="ctr">
              <a:spcBef>
                <a:spcPts val="0"/>
              </a:spcBef>
              <a:buClr>
                <a:srgbClr val="D60000"/>
              </a:buClr>
              <a:buSzPct val="25000"/>
              <a:buFont typeface="Avenir"/>
              <a:buNone/>
            </a:pPr>
            <a:r>
              <a:rPr b="1" i="0" lang="en-US" sz="3959" u="none" cap="none" strike="noStrike">
                <a:solidFill>
                  <a:srgbClr val="D60000"/>
                </a:solidFill>
                <a:latin typeface="Avenir"/>
                <a:ea typeface="Avenir"/>
                <a:cs typeface="Avenir"/>
                <a:sym typeface="Avenir"/>
              </a:rPr>
              <a:t>The father of tennis integrity talks</a:t>
            </a:r>
          </a:p>
        </p:txBody>
      </p:sp>
      <p:pic>
        <p:nvPicPr>
          <p:cNvPr descr="Ben Gunn .jpg" id="195" name="Shape 195"/>
          <p:cNvPicPr preferRelativeResize="0"/>
          <p:nvPr>
            <p:ph idx="1" type="body"/>
          </p:nvPr>
        </p:nvPicPr>
        <p:blipFill rotWithShape="1">
          <a:blip r:embed="rId3">
            <a:alphaModFix/>
          </a:blip>
          <a:srcRect b="0" l="46740" r="2468" t="0"/>
          <a:stretch/>
        </p:blipFill>
        <p:spPr>
          <a:xfrm>
            <a:off x="3779237" y="1105286"/>
            <a:ext cx="4893451" cy="5427397"/>
          </a:xfrm>
          <a:prstGeom prst="rect">
            <a:avLst/>
          </a:prstGeom>
          <a:noFill/>
          <a:ln>
            <a:noFill/>
          </a:ln>
        </p:spPr>
      </p:pic>
      <p:sp>
        <p:nvSpPr>
          <p:cNvPr id="196" name="Shape 196"/>
          <p:cNvSpPr/>
          <p:nvPr/>
        </p:nvSpPr>
        <p:spPr>
          <a:xfrm>
            <a:off x="207818" y="1174558"/>
            <a:ext cx="3423355" cy="443198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i="1" lang="en-US" sz="2900">
                <a:solidFill>
                  <a:srgbClr val="000090"/>
                </a:solidFill>
                <a:latin typeface="Avenir"/>
                <a:ea typeface="Avenir"/>
                <a:cs typeface="Avenir"/>
                <a:sym typeface="Avenir"/>
              </a:rPr>
              <a:t>“What they did is a plastic solution which was not effective then and it’s not effective now.” </a:t>
            </a:r>
          </a:p>
          <a:p>
            <a:pPr indent="0" lvl="0" marL="0" marR="0" rtl="0" algn="l">
              <a:spcBef>
                <a:spcPts val="0"/>
              </a:spcBef>
              <a:buNone/>
            </a:pPr>
            <a:r>
              <a:t/>
            </a:r>
            <a:endParaRPr sz="2400">
              <a:solidFill>
                <a:srgbClr val="000090"/>
              </a:solidFill>
              <a:latin typeface="Avenir"/>
              <a:ea typeface="Avenir"/>
              <a:cs typeface="Avenir"/>
              <a:sym typeface="Avenir"/>
            </a:endParaRPr>
          </a:p>
          <a:p>
            <a:pPr indent="0" lvl="0" marL="0" marR="0" rtl="0" algn="l">
              <a:spcBef>
                <a:spcPts val="0"/>
              </a:spcBef>
              <a:buSzPct val="25000"/>
              <a:buNone/>
            </a:pPr>
            <a:r>
              <a:rPr lang="en-US" sz="2200">
                <a:solidFill>
                  <a:schemeClr val="dk2"/>
                </a:solidFill>
                <a:latin typeface="Avenir"/>
                <a:ea typeface="Avenir"/>
                <a:cs typeface="Avenir"/>
                <a:sym typeface="Avenir"/>
              </a:rPr>
              <a:t>– Ben Gunn, the founding father of the Tennis Integrity Unit </a:t>
            </a:r>
          </a:p>
          <a:p>
            <a:pPr indent="0" lvl="0" marL="0" marR="0" rtl="0" algn="l">
              <a:spcBef>
                <a:spcPts val="0"/>
              </a:spcBef>
              <a:buSzPct val="25000"/>
              <a:buNone/>
            </a:pPr>
            <a:r>
              <a:rPr lang="en-US" sz="1800">
                <a:solidFill>
                  <a:srgbClr val="000090"/>
                </a:solidFill>
                <a:latin typeface="Calibri"/>
                <a:ea typeface="Calibri"/>
                <a:cs typeface="Calibri"/>
                <a:sym typeface="Calibri"/>
              </a:rPr>
              <a:t>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923636" y="-207818"/>
            <a:ext cx="8229600" cy="2014207"/>
          </a:xfrm>
          <a:prstGeom prst="rect">
            <a:avLst/>
          </a:prstGeom>
          <a:noFill/>
          <a:ln>
            <a:noFill/>
          </a:ln>
        </p:spPr>
        <p:txBody>
          <a:bodyPr anchorCtr="0" anchor="ctr" bIns="45700" lIns="91425" rIns="91425" tIns="45700">
            <a:noAutofit/>
          </a:bodyPr>
          <a:lstStyle/>
          <a:p>
            <a:pPr indent="0" lvl="0" marL="0" marR="0" rtl="0" algn="ctr">
              <a:lnSpc>
                <a:spcPct val="70000"/>
              </a:lnSpc>
              <a:spcBef>
                <a:spcPts val="0"/>
              </a:spcBef>
              <a:buClr>
                <a:srgbClr val="D60000"/>
              </a:buClr>
              <a:buSzPct val="25000"/>
              <a:buFont typeface="Avenir"/>
              <a:buNone/>
            </a:pPr>
            <a:r>
              <a:rPr b="0" i="0" lang="en-US" sz="4400" u="none" cap="none" strike="noStrike">
                <a:solidFill>
                  <a:srgbClr val="D60000"/>
                </a:solidFill>
                <a:latin typeface="Avenir"/>
                <a:ea typeface="Avenir"/>
                <a:cs typeface="Avenir"/>
                <a:sym typeface="Avenir"/>
              </a:rPr>
              <a:t>Why is tennis so </a:t>
            </a:r>
            <a:br>
              <a:rPr b="0" i="0" lang="en-US" sz="4400" u="none" cap="none" strike="noStrike">
                <a:solidFill>
                  <a:srgbClr val="D60000"/>
                </a:solidFill>
                <a:latin typeface="Avenir"/>
                <a:ea typeface="Avenir"/>
                <a:cs typeface="Avenir"/>
                <a:sym typeface="Avenir"/>
              </a:rPr>
            </a:br>
            <a:r>
              <a:rPr b="0" i="0" lang="en-US" sz="4400" u="none" cap="none" strike="noStrike">
                <a:solidFill>
                  <a:srgbClr val="D60000"/>
                </a:solidFill>
                <a:latin typeface="Avenir"/>
                <a:ea typeface="Avenir"/>
                <a:cs typeface="Avenir"/>
                <a:sym typeface="Avenir"/>
              </a:rPr>
              <a:t>vulnerable?</a:t>
            </a:r>
          </a:p>
        </p:txBody>
      </p:sp>
      <p:pic>
        <p:nvPicPr>
          <p:cNvPr descr="why so vulnerable?.jpg" id="202" name="Shape 202"/>
          <p:cNvPicPr preferRelativeResize="0"/>
          <p:nvPr/>
        </p:nvPicPr>
        <p:blipFill rotWithShape="1">
          <a:blip r:embed="rId3">
            <a:alphaModFix/>
          </a:blip>
          <a:srcRect b="4321" l="17555" r="12765" t="29877"/>
          <a:stretch/>
        </p:blipFill>
        <p:spPr>
          <a:xfrm>
            <a:off x="6785650" y="19691"/>
            <a:ext cx="2404532" cy="6759088"/>
          </a:xfrm>
          <a:prstGeom prst="rect">
            <a:avLst/>
          </a:prstGeom>
          <a:noFill/>
          <a:ln>
            <a:noFill/>
          </a:ln>
        </p:spPr>
      </p:pic>
      <p:pic>
        <p:nvPicPr>
          <p:cNvPr descr="ings.jpg" id="203" name="Shape 203"/>
          <p:cNvPicPr preferRelativeResize="0"/>
          <p:nvPr/>
        </p:nvPicPr>
        <p:blipFill rotWithShape="1">
          <a:blip r:embed="rId4">
            <a:alphaModFix/>
          </a:blip>
          <a:srcRect b="0" l="15713" r="13751" t="0"/>
          <a:stretch/>
        </p:blipFill>
        <p:spPr>
          <a:xfrm>
            <a:off x="50798" y="1483116"/>
            <a:ext cx="6688671" cy="5333999"/>
          </a:xfrm>
          <a:prstGeom prst="rect">
            <a:avLst/>
          </a:prstGeom>
          <a:noFill/>
          <a:ln>
            <a:noFill/>
          </a:ln>
        </p:spPr>
      </p:pic>
      <p:sp>
        <p:nvSpPr>
          <p:cNvPr id="204" name="Shape 204"/>
          <p:cNvSpPr txBox="1"/>
          <p:nvPr>
            <p:ph idx="1" type="body"/>
          </p:nvPr>
        </p:nvSpPr>
        <p:spPr>
          <a:xfrm>
            <a:off x="186270" y="1751209"/>
            <a:ext cx="3048000" cy="491211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00090"/>
              </a:buClr>
              <a:buSzPct val="25000"/>
              <a:buFont typeface="Arial"/>
              <a:buNone/>
            </a:pPr>
            <a:r>
              <a:rPr b="0" i="0" lang="en-US" sz="1800" u="none" cap="none" strike="noStrike">
                <a:solidFill>
                  <a:srgbClr val="000090"/>
                </a:solidFill>
                <a:latin typeface="Avenir"/>
                <a:ea typeface="Avenir"/>
                <a:cs typeface="Avenir"/>
                <a:sym typeface="Avenir"/>
              </a:rPr>
              <a:t>“If you were to invent a sport that was tailor-made for match-fixing, the sport that you would invent would be called tennis. It doesn’t take much effort to throw a match without the opponent or the officials or the fans or even the media being aware. Where it does become apparent is in the betting market.”</a:t>
            </a:r>
          </a:p>
          <a:p>
            <a:pPr indent="0" lvl="0" marL="0" marR="0" rtl="0" algn="l">
              <a:spcBef>
                <a:spcPts val="360"/>
              </a:spcBef>
              <a:spcAft>
                <a:spcPts val="0"/>
              </a:spcAft>
              <a:buClr>
                <a:srgbClr val="000090"/>
              </a:buClr>
              <a:buSzPct val="25000"/>
              <a:buFont typeface="Arial"/>
              <a:buNone/>
            </a:pPr>
            <a:r>
              <a:rPr b="0" i="0" lang="en-US" sz="1800" u="none" cap="none" strike="noStrike">
                <a:solidFill>
                  <a:srgbClr val="000090"/>
                </a:solidFill>
                <a:latin typeface="Avenir"/>
                <a:ea typeface="Avenir"/>
                <a:cs typeface="Avenir"/>
                <a:sym typeface="Avenir"/>
              </a:rPr>
              <a:t>— </a:t>
            </a:r>
            <a:r>
              <a:rPr b="0" i="1" lang="en-US" sz="1800" u="none" cap="none" strike="noStrike">
                <a:solidFill>
                  <a:srgbClr val="000090"/>
                </a:solidFill>
                <a:latin typeface="Avenir"/>
                <a:ea typeface="Avenir"/>
                <a:cs typeface="Avenir"/>
                <a:sym typeface="Avenir"/>
              </a:rPr>
              <a:t>Richard Ings, former ATP VP for rules &amp; competition</a:t>
            </a:r>
          </a:p>
          <a:p>
            <a:pPr indent="-342900" lvl="0" marL="342900" marR="0" rtl="0" algn="l">
              <a:spcBef>
                <a:spcPts val="360"/>
              </a:spcBef>
              <a:buClr>
                <a:schemeClr val="dk1"/>
              </a:buClr>
              <a:buSzPct val="100000"/>
              <a:buFont typeface="Arial"/>
              <a:buNone/>
            </a:pPr>
            <a:r>
              <a:t/>
            </a:r>
            <a:endParaRPr b="0" i="0" sz="1800" u="none" cap="none" strike="noStrike">
              <a:solidFill>
                <a:srgbClr val="000090"/>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217713" y="-51934"/>
            <a:ext cx="8781143" cy="1143000"/>
          </a:xfrm>
          <a:prstGeom prst="rect">
            <a:avLst/>
          </a:prstGeom>
          <a:noFill/>
          <a:ln>
            <a:noFill/>
          </a:ln>
        </p:spPr>
        <p:txBody>
          <a:bodyPr anchorCtr="0" anchor="ctr" bIns="45700" lIns="91425" rIns="91425" tIns="45700">
            <a:noAutofit/>
          </a:bodyPr>
          <a:lstStyle/>
          <a:p>
            <a:pPr indent="0" lvl="0" marL="0" marR="0" rtl="0" algn="ctr">
              <a:spcBef>
                <a:spcPts val="0"/>
              </a:spcBef>
              <a:buClr>
                <a:srgbClr val="D60000"/>
              </a:buClr>
              <a:buSzPct val="25000"/>
              <a:buFont typeface="Avenir"/>
              <a:buNone/>
            </a:pPr>
            <a:r>
              <a:rPr lang="en-US" sz="5000">
                <a:solidFill>
                  <a:srgbClr val="D60000"/>
                </a:solidFill>
                <a:latin typeface="Avenir"/>
                <a:ea typeface="Avenir"/>
                <a:cs typeface="Avenir"/>
                <a:sym typeface="Avenir"/>
              </a:rPr>
              <a:t>Evidence Ignored</a:t>
            </a:r>
          </a:p>
        </p:txBody>
      </p:sp>
      <p:sp>
        <p:nvSpPr>
          <p:cNvPr id="210" name="Shape 210"/>
          <p:cNvSpPr txBox="1"/>
          <p:nvPr>
            <p:ph idx="1" type="body"/>
          </p:nvPr>
        </p:nvSpPr>
        <p:spPr>
          <a:xfrm>
            <a:off x="4977814" y="1010420"/>
            <a:ext cx="2213400" cy="58632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00090"/>
              </a:buClr>
              <a:buSzPct val="25000"/>
              <a:buFont typeface="Arial"/>
              <a:buNone/>
            </a:pPr>
            <a:r>
              <a:rPr b="0" i="0" lang="en-US" sz="1800" u="none" cap="none" strike="noStrike">
                <a:solidFill>
                  <a:srgbClr val="000090"/>
                </a:solidFill>
                <a:latin typeface="Avenir"/>
                <a:ea typeface="Avenir"/>
                <a:cs typeface="Avenir"/>
                <a:sym typeface="Avenir"/>
              </a:rPr>
              <a:t>Authorities had since been warned about more than 70 players — and a core group of 16 top players had been flagged again and again, but no action taken. </a:t>
            </a:r>
          </a:p>
          <a:p>
            <a:pPr indent="0" lvl="0" marL="0" marR="0" rtl="0" algn="l">
              <a:spcBef>
                <a:spcPts val="360"/>
              </a:spcBef>
              <a:spcAft>
                <a:spcPts val="0"/>
              </a:spcAft>
              <a:buClr>
                <a:schemeClr val="dk1"/>
              </a:buClr>
              <a:buSzPct val="25000"/>
              <a:buFont typeface="Arial"/>
              <a:buNone/>
            </a:pPr>
            <a:r>
              <a:t/>
            </a:r>
            <a:endParaRPr b="0" i="0" sz="1800" u="none" cap="none" strike="noStrike">
              <a:solidFill>
                <a:srgbClr val="000090"/>
              </a:solidFill>
              <a:latin typeface="Avenir"/>
              <a:ea typeface="Avenir"/>
              <a:cs typeface="Avenir"/>
              <a:sym typeface="Avenir"/>
            </a:endParaRPr>
          </a:p>
          <a:p>
            <a:pPr indent="0" lvl="0" marL="0" marR="0" rtl="0" algn="l">
              <a:spcBef>
                <a:spcPts val="360"/>
              </a:spcBef>
              <a:spcAft>
                <a:spcPts val="0"/>
              </a:spcAft>
              <a:buClr>
                <a:srgbClr val="000090"/>
              </a:buClr>
              <a:buSzPct val="25000"/>
              <a:buFont typeface="Arial"/>
              <a:buNone/>
            </a:pPr>
            <a:r>
              <a:rPr b="0" i="0" lang="en-US" sz="1800" u="none" cap="none" strike="noStrike">
                <a:solidFill>
                  <a:srgbClr val="000090"/>
                </a:solidFill>
                <a:latin typeface="Avenir"/>
                <a:ea typeface="Avenir"/>
                <a:cs typeface="Avenir"/>
                <a:sym typeface="Avenir"/>
              </a:rPr>
              <a:t>Eight of the players who had been repeatedly were about to begin competing in the Australian Open</a:t>
            </a:r>
          </a:p>
          <a:p>
            <a:pPr indent="-342900" lvl="0" marL="342900" marR="0" rtl="0" algn="l">
              <a:spcBef>
                <a:spcPts val="360"/>
              </a:spcBef>
              <a:spcAft>
                <a:spcPts val="0"/>
              </a:spcAft>
              <a:buClr>
                <a:schemeClr val="dk1"/>
              </a:buClr>
              <a:buSzPct val="100000"/>
              <a:buFont typeface="Arial"/>
              <a:buNone/>
            </a:pPr>
            <a:r>
              <a:t/>
            </a:r>
            <a:endParaRPr b="0" i="0" sz="1800" u="none" cap="none" strike="noStrike">
              <a:solidFill>
                <a:srgbClr val="000090"/>
              </a:solidFill>
              <a:latin typeface="Avenir"/>
              <a:ea typeface="Avenir"/>
              <a:cs typeface="Avenir"/>
              <a:sym typeface="Avenir"/>
            </a:endParaRPr>
          </a:p>
          <a:p>
            <a:pPr indent="-342900" lvl="0" marL="342900" marR="0" rtl="0" algn="l">
              <a:spcBef>
                <a:spcPts val="360"/>
              </a:spcBef>
              <a:spcAft>
                <a:spcPts val="0"/>
              </a:spcAft>
              <a:buClr>
                <a:schemeClr val="dk1"/>
              </a:buClr>
              <a:buSzPct val="100000"/>
              <a:buFont typeface="Arial"/>
              <a:buNone/>
            </a:pPr>
            <a:r>
              <a:t/>
            </a:r>
            <a:endParaRPr b="0" i="0" sz="1800" u="none" cap="none" strike="noStrike">
              <a:solidFill>
                <a:srgbClr val="000090"/>
              </a:solidFill>
              <a:latin typeface="Avenir"/>
              <a:ea typeface="Avenir"/>
              <a:cs typeface="Avenir"/>
              <a:sym typeface="Avenir"/>
            </a:endParaRPr>
          </a:p>
          <a:p>
            <a:pPr indent="-342900" lvl="0" marL="342900" marR="0" rtl="0" algn="l">
              <a:spcBef>
                <a:spcPts val="360"/>
              </a:spcBef>
              <a:buClr>
                <a:schemeClr val="dk1"/>
              </a:buClr>
              <a:buSzPct val="100000"/>
              <a:buFont typeface="Arial"/>
              <a:buNone/>
            </a:pPr>
            <a:r>
              <a:t/>
            </a:r>
            <a:endParaRPr b="0" i="0" sz="1800" u="none" cap="none" strike="noStrike">
              <a:solidFill>
                <a:srgbClr val="000090"/>
              </a:solidFill>
              <a:latin typeface="Avenir"/>
              <a:ea typeface="Avenir"/>
              <a:cs typeface="Avenir"/>
              <a:sym typeface="Avenir"/>
            </a:endParaRPr>
          </a:p>
        </p:txBody>
      </p:sp>
      <p:pic>
        <p:nvPicPr>
          <p:cNvPr descr="FullSizeRender.jpg" id="211" name="Shape 211"/>
          <p:cNvPicPr preferRelativeResize="0"/>
          <p:nvPr/>
        </p:nvPicPr>
        <p:blipFill rotWithShape="1">
          <a:blip r:embed="rId3">
            <a:alphaModFix/>
          </a:blip>
          <a:srcRect b="0" l="0" r="0" t="0"/>
          <a:stretch/>
        </p:blipFill>
        <p:spPr>
          <a:xfrm>
            <a:off x="171677" y="1010430"/>
            <a:ext cx="3994500" cy="3994500"/>
          </a:xfrm>
          <a:prstGeom prst="rect">
            <a:avLst/>
          </a:prstGeom>
          <a:noFill/>
          <a:ln>
            <a:noFill/>
          </a:ln>
        </p:spPr>
      </p:pic>
      <p:sp>
        <p:nvSpPr>
          <p:cNvPr id="212" name="Shape 212"/>
          <p:cNvSpPr txBox="1"/>
          <p:nvPr/>
        </p:nvSpPr>
        <p:spPr>
          <a:xfrm>
            <a:off x="572010" y="5194387"/>
            <a:ext cx="3994500" cy="14772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000090"/>
                </a:solidFill>
                <a:latin typeface="Avenir"/>
                <a:ea typeface="Avenir"/>
                <a:cs typeface="Avenir"/>
                <a:sym typeface="Avenir"/>
              </a:rPr>
              <a:t>One player had exchanged 82 text messages with the ringleader of an Italian gambling ring that made hundreds of thousands betting on his matches — but faced no action</a:t>
            </a:r>
          </a:p>
        </p:txBody>
      </p:sp>
      <p:pic>
        <p:nvPicPr>
          <p:cNvPr id="213" name="Shape 213"/>
          <p:cNvPicPr preferRelativeResize="0"/>
          <p:nvPr/>
        </p:nvPicPr>
        <p:blipFill rotWithShape="1">
          <a:blip r:embed="rId4">
            <a:alphaModFix/>
          </a:blip>
          <a:srcRect b="0" l="0" r="0" t="0"/>
          <a:stretch/>
        </p:blipFill>
        <p:spPr>
          <a:xfrm>
            <a:off x="171666" y="5194389"/>
            <a:ext cx="308400" cy="308400"/>
          </a:xfrm>
          <a:prstGeom prst="rect">
            <a:avLst/>
          </a:prstGeom>
          <a:noFill/>
          <a:ln>
            <a:noFill/>
          </a:ln>
        </p:spPr>
      </p:pic>
      <p:pic>
        <p:nvPicPr>
          <p:cNvPr id="214" name="Shape 214"/>
          <p:cNvPicPr preferRelativeResize="0"/>
          <p:nvPr/>
        </p:nvPicPr>
        <p:blipFill rotWithShape="1">
          <a:blip r:embed="rId4">
            <a:alphaModFix/>
          </a:blip>
          <a:srcRect b="0" l="0" r="0" t="0"/>
          <a:stretch/>
        </p:blipFill>
        <p:spPr>
          <a:xfrm>
            <a:off x="4646389" y="1086622"/>
            <a:ext cx="308400" cy="308400"/>
          </a:xfrm>
          <a:prstGeom prst="rect">
            <a:avLst/>
          </a:prstGeom>
          <a:noFill/>
          <a:ln>
            <a:noFill/>
          </a:ln>
        </p:spPr>
      </p:pic>
      <p:pic>
        <p:nvPicPr>
          <p:cNvPr id="215" name="Shape 215"/>
          <p:cNvPicPr preferRelativeResize="0"/>
          <p:nvPr/>
        </p:nvPicPr>
        <p:blipFill rotWithShape="1">
          <a:blip r:embed="rId4">
            <a:alphaModFix/>
          </a:blip>
          <a:srcRect b="0" l="0" r="0" t="0"/>
          <a:stretch/>
        </p:blipFill>
        <p:spPr>
          <a:xfrm>
            <a:off x="4646382" y="3941992"/>
            <a:ext cx="308400" cy="30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descr="impact stamp.jpg" id="220" name="Shape 220"/>
          <p:cNvPicPr preferRelativeResize="0"/>
          <p:nvPr/>
        </p:nvPicPr>
        <p:blipFill rotWithShape="1">
          <a:blip r:embed="rId3">
            <a:alphaModFix/>
          </a:blip>
          <a:srcRect b="0" l="0" r="0" t="0"/>
          <a:stretch/>
        </p:blipFill>
        <p:spPr>
          <a:xfrm>
            <a:off x="6691682" y="3658387"/>
            <a:ext cx="1402009" cy="1082664"/>
          </a:xfrm>
          <a:prstGeom prst="rect">
            <a:avLst/>
          </a:prstGeom>
          <a:noFill/>
          <a:ln>
            <a:noFill/>
          </a:ln>
        </p:spPr>
      </p:pic>
      <p:sp>
        <p:nvSpPr>
          <p:cNvPr id="221" name="Shape 221"/>
          <p:cNvSpPr txBox="1"/>
          <p:nvPr/>
        </p:nvSpPr>
        <p:spPr>
          <a:xfrm>
            <a:off x="6149616" y="1221933"/>
            <a:ext cx="2994383" cy="369331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1F497D"/>
                </a:solidFill>
                <a:latin typeface="Avenir"/>
                <a:ea typeface="Avenir"/>
                <a:cs typeface="Avenir"/>
                <a:sym typeface="Avenir"/>
              </a:rPr>
              <a:t>British Prime Minister David Cameron called the allegations “deeply concerning” and demanded an urgent investigation, while MPs in the House of Commons announced a parliamentary inquiry </a:t>
            </a:r>
          </a:p>
          <a:p>
            <a:pPr indent="0" lvl="0" marL="0" marR="0" rtl="0" algn="l">
              <a:spcBef>
                <a:spcPts val="0"/>
              </a:spcBef>
              <a:buNone/>
            </a:pPr>
            <a:r>
              <a:t/>
            </a:r>
            <a:endParaRPr sz="1800">
              <a:solidFill>
                <a:srgbClr val="17375E"/>
              </a:solidFill>
              <a:latin typeface="Avenir"/>
              <a:ea typeface="Avenir"/>
              <a:cs typeface="Avenir"/>
              <a:sym typeface="Avenir"/>
            </a:endParaRPr>
          </a:p>
          <a:p>
            <a:pPr indent="0" lvl="0" marL="0" marR="0" rtl="0" algn="l">
              <a:spcBef>
                <a:spcPts val="0"/>
              </a:spcBef>
              <a:buNone/>
            </a:pPr>
            <a:r>
              <a:t/>
            </a:r>
            <a:endParaRPr sz="1800">
              <a:solidFill>
                <a:srgbClr val="17375E"/>
              </a:solidFill>
              <a:latin typeface="Avenir"/>
              <a:ea typeface="Avenir"/>
              <a:cs typeface="Avenir"/>
              <a:sym typeface="Avenir"/>
            </a:endParaRPr>
          </a:p>
          <a:p>
            <a:pPr indent="0" lvl="0" marL="0" marR="0" rtl="0" algn="l">
              <a:spcBef>
                <a:spcPts val="0"/>
              </a:spcBef>
              <a:buNone/>
            </a:pPr>
            <a:r>
              <a:t/>
            </a:r>
            <a:endParaRPr sz="1800">
              <a:solidFill>
                <a:srgbClr val="17375E"/>
              </a:solidFill>
              <a:latin typeface="Avenir"/>
              <a:ea typeface="Avenir"/>
              <a:cs typeface="Avenir"/>
              <a:sym typeface="Avenir"/>
            </a:endParaRPr>
          </a:p>
          <a:p>
            <a:pPr indent="0" lvl="0" marL="0" marR="0" rtl="0" algn="l">
              <a:spcBef>
                <a:spcPts val="0"/>
              </a:spcBef>
              <a:buNone/>
            </a:pPr>
            <a:r>
              <a:t/>
            </a:r>
            <a:endParaRPr sz="1800">
              <a:solidFill>
                <a:schemeClr val="dk1"/>
              </a:solidFill>
              <a:latin typeface="Avenir"/>
              <a:ea typeface="Avenir"/>
              <a:cs typeface="Avenir"/>
              <a:sym typeface="Avenir"/>
            </a:endParaRPr>
          </a:p>
        </p:txBody>
      </p:sp>
      <p:sp>
        <p:nvSpPr>
          <p:cNvPr id="222" name="Shape 222"/>
          <p:cNvSpPr txBox="1"/>
          <p:nvPr>
            <p:ph type="title"/>
          </p:nvPr>
        </p:nvSpPr>
        <p:spPr>
          <a:xfrm>
            <a:off x="354037" y="119401"/>
            <a:ext cx="8229600" cy="990599"/>
          </a:xfrm>
          <a:prstGeom prst="rect">
            <a:avLst/>
          </a:prstGeom>
          <a:noFill/>
          <a:ln>
            <a:noFill/>
          </a:ln>
        </p:spPr>
        <p:txBody>
          <a:bodyPr anchorCtr="0" anchor="ctr" bIns="45700" lIns="91425" rIns="91425" tIns="45700">
            <a:noAutofit/>
          </a:bodyPr>
          <a:lstStyle/>
          <a:p>
            <a:pPr indent="0" lvl="0" marL="0" marR="0" rtl="0" algn="ctr">
              <a:spcBef>
                <a:spcPts val="0"/>
              </a:spcBef>
              <a:buClr>
                <a:srgbClr val="D60000"/>
              </a:buClr>
              <a:buSzPct val="25000"/>
              <a:buFont typeface="Avenir"/>
              <a:buNone/>
            </a:pPr>
            <a:r>
              <a:rPr b="1" i="0" lang="en-US" sz="5000" u="none" cap="none" strike="noStrike">
                <a:solidFill>
                  <a:srgbClr val="D60000"/>
                </a:solidFill>
                <a:latin typeface="Avenir"/>
                <a:ea typeface="Avenir"/>
                <a:cs typeface="Avenir"/>
                <a:sym typeface="Avenir"/>
              </a:rPr>
              <a:t>The Tennis Racket </a:t>
            </a:r>
            <a:r>
              <a:rPr b="1" lang="en-US" sz="5000">
                <a:solidFill>
                  <a:srgbClr val="D60000"/>
                </a:solidFill>
                <a:latin typeface="Avenir"/>
                <a:ea typeface="Avenir"/>
                <a:cs typeface="Avenir"/>
                <a:sym typeface="Avenir"/>
              </a:rPr>
              <a:t>B</a:t>
            </a:r>
            <a:r>
              <a:rPr b="1" i="0" lang="en-US" sz="5000" u="none" cap="none" strike="noStrike">
                <a:solidFill>
                  <a:srgbClr val="D60000"/>
                </a:solidFill>
                <a:latin typeface="Avenir"/>
                <a:ea typeface="Avenir"/>
                <a:cs typeface="Avenir"/>
                <a:sym typeface="Avenir"/>
              </a:rPr>
              <a:t>reaks</a:t>
            </a:r>
          </a:p>
        </p:txBody>
      </p:sp>
      <p:pic>
        <p:nvPicPr>
          <p:cNvPr descr="Tennis Racket.jpg" id="223" name="Shape 223"/>
          <p:cNvPicPr preferRelativeResize="0"/>
          <p:nvPr>
            <p:ph idx="1" type="body"/>
          </p:nvPr>
        </p:nvPicPr>
        <p:blipFill rotWithShape="1">
          <a:blip r:embed="rId4">
            <a:alphaModFix/>
          </a:blip>
          <a:srcRect b="10493" l="0" r="0" t="10494"/>
          <a:stretch/>
        </p:blipFill>
        <p:spPr>
          <a:xfrm>
            <a:off x="457200" y="1342554"/>
            <a:ext cx="5329238" cy="3158066"/>
          </a:xfrm>
          <a:prstGeom prst="rect">
            <a:avLst/>
          </a:prstGeom>
          <a:noFill/>
          <a:ln>
            <a:noFill/>
          </a:ln>
        </p:spPr>
      </p:pic>
      <p:sp>
        <p:nvSpPr>
          <p:cNvPr id="224" name="Shape 224"/>
          <p:cNvSpPr txBox="1"/>
          <p:nvPr/>
        </p:nvSpPr>
        <p:spPr>
          <a:xfrm>
            <a:off x="721102" y="4704766"/>
            <a:ext cx="2152264" cy="230832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1F497D"/>
                </a:solidFill>
                <a:latin typeface="Avenir"/>
                <a:ea typeface="Avenir"/>
                <a:cs typeface="Avenir"/>
                <a:sym typeface="Avenir"/>
              </a:rPr>
              <a:t>Andy Murray was among first to tweet story and Novak Djokovic admitted he had been offered $200,000 to fix</a:t>
            </a:r>
          </a:p>
          <a:p>
            <a:pPr indent="0" lvl="0" marL="0" marR="0" rtl="0" algn="l">
              <a:spcBef>
                <a:spcPts val="0"/>
              </a:spcBef>
              <a:buNone/>
            </a:pPr>
            <a:r>
              <a:t/>
            </a:r>
            <a:endParaRPr sz="1800">
              <a:solidFill>
                <a:schemeClr val="dk1"/>
              </a:solidFill>
              <a:latin typeface="Avenir"/>
              <a:ea typeface="Avenir"/>
              <a:cs typeface="Avenir"/>
              <a:sym typeface="Avenir"/>
            </a:endParaRPr>
          </a:p>
        </p:txBody>
      </p:sp>
      <p:sp>
        <p:nvSpPr>
          <p:cNvPr id="225" name="Shape 225"/>
          <p:cNvSpPr txBox="1"/>
          <p:nvPr/>
        </p:nvSpPr>
        <p:spPr>
          <a:xfrm>
            <a:off x="3128901" y="4689657"/>
            <a:ext cx="2585493" cy="175432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2"/>
                </a:solidFill>
                <a:latin typeface="Avenir"/>
                <a:ea typeface="Avenir"/>
                <a:cs typeface="Avenir"/>
                <a:sym typeface="Avenir"/>
              </a:rPr>
              <a:t>Roger Federer said the allegations were “super serious” and called for corrupt players to be outed</a:t>
            </a:r>
          </a:p>
          <a:p>
            <a:pPr indent="0" lvl="0" marL="0" marR="0" rtl="0" algn="l">
              <a:spcBef>
                <a:spcPts val="0"/>
              </a:spcBef>
              <a:buNone/>
            </a:pPr>
            <a:r>
              <a:t/>
            </a:r>
            <a:endParaRPr sz="1800">
              <a:solidFill>
                <a:schemeClr val="dk1"/>
              </a:solidFill>
              <a:latin typeface="Avenir"/>
              <a:ea typeface="Avenir"/>
              <a:cs typeface="Avenir"/>
              <a:sym typeface="Avenir"/>
            </a:endParaRPr>
          </a:p>
        </p:txBody>
      </p:sp>
      <p:pic>
        <p:nvPicPr>
          <p:cNvPr id="226" name="Shape 226"/>
          <p:cNvPicPr preferRelativeResize="0"/>
          <p:nvPr/>
        </p:nvPicPr>
        <p:blipFill rotWithShape="1">
          <a:blip r:embed="rId5">
            <a:alphaModFix/>
          </a:blip>
          <a:srcRect b="0" l="0" r="0" t="0"/>
          <a:stretch/>
        </p:blipFill>
        <p:spPr>
          <a:xfrm>
            <a:off x="457200" y="4755637"/>
            <a:ext cx="259806" cy="259806"/>
          </a:xfrm>
          <a:prstGeom prst="rect">
            <a:avLst/>
          </a:prstGeom>
          <a:noFill/>
          <a:ln>
            <a:noFill/>
          </a:ln>
        </p:spPr>
      </p:pic>
      <p:pic>
        <p:nvPicPr>
          <p:cNvPr id="227" name="Shape 227"/>
          <p:cNvPicPr preferRelativeResize="0"/>
          <p:nvPr/>
        </p:nvPicPr>
        <p:blipFill rotWithShape="1">
          <a:blip r:embed="rId5">
            <a:alphaModFix/>
          </a:blip>
          <a:srcRect b="0" l="0" r="0" t="0"/>
          <a:stretch/>
        </p:blipFill>
        <p:spPr>
          <a:xfrm>
            <a:off x="2888888" y="4737494"/>
            <a:ext cx="259806" cy="259806"/>
          </a:xfrm>
          <a:prstGeom prst="rect">
            <a:avLst/>
          </a:prstGeom>
          <a:noFill/>
          <a:ln>
            <a:noFill/>
          </a:ln>
        </p:spPr>
      </p:pic>
      <p:pic>
        <p:nvPicPr>
          <p:cNvPr id="228" name="Shape 228"/>
          <p:cNvPicPr preferRelativeResize="0"/>
          <p:nvPr/>
        </p:nvPicPr>
        <p:blipFill rotWithShape="1">
          <a:blip r:embed="rId5">
            <a:alphaModFix/>
          </a:blip>
          <a:srcRect b="0" l="0" r="0" t="0"/>
          <a:stretch/>
        </p:blipFill>
        <p:spPr>
          <a:xfrm>
            <a:off x="5921148" y="1306269"/>
            <a:ext cx="259806" cy="259806"/>
          </a:xfrm>
          <a:prstGeom prst="rect">
            <a:avLst/>
          </a:prstGeom>
          <a:noFill/>
          <a:ln>
            <a:noFill/>
          </a:ln>
        </p:spPr>
      </p:pic>
      <p:pic>
        <p:nvPicPr>
          <p:cNvPr id="229" name="Shape 229"/>
          <p:cNvPicPr preferRelativeResize="0"/>
          <p:nvPr/>
        </p:nvPicPr>
        <p:blipFill rotWithShape="1">
          <a:blip r:embed="rId5">
            <a:alphaModFix/>
          </a:blip>
          <a:srcRect b="0" l="0" r="0" t="0"/>
          <a:stretch/>
        </p:blipFill>
        <p:spPr>
          <a:xfrm>
            <a:off x="5889810" y="4733578"/>
            <a:ext cx="259806" cy="259806"/>
          </a:xfrm>
          <a:prstGeom prst="rect">
            <a:avLst/>
          </a:prstGeom>
          <a:noFill/>
          <a:ln>
            <a:noFill/>
          </a:ln>
        </p:spPr>
      </p:pic>
      <p:sp>
        <p:nvSpPr>
          <p:cNvPr id="230" name="Shape 230"/>
          <p:cNvSpPr txBox="1"/>
          <p:nvPr/>
        </p:nvSpPr>
        <p:spPr>
          <a:xfrm>
            <a:off x="6149616" y="4683064"/>
            <a:ext cx="2776669" cy="230832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1F497D"/>
                </a:solidFill>
                <a:latin typeface="Avenir"/>
                <a:ea typeface="Avenir"/>
                <a:cs typeface="Avenir"/>
                <a:sym typeface="Avenir"/>
              </a:rPr>
              <a:t>The governing bodies of world tennis were eventually forced to announce a QC-led independent review of the integrity of the game</a:t>
            </a:r>
          </a:p>
          <a:p>
            <a:pPr indent="0" lvl="0" marL="0" marR="0" rtl="0" algn="l">
              <a:spcBef>
                <a:spcPts val="0"/>
              </a:spcBef>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Using Data In Sports Investigations</a:t>
            </a:r>
          </a:p>
        </p:txBody>
      </p:sp>
      <p:pic>
        <p:nvPicPr>
          <p:cNvPr descr="Tennis Racket.jpg" id="237" name="Shape 237"/>
          <p:cNvPicPr preferRelativeResize="0"/>
          <p:nvPr>
            <p:ph idx="1" type="body"/>
          </p:nvPr>
        </p:nvPicPr>
        <p:blipFill rotWithShape="1">
          <a:blip r:embed="rId3">
            <a:alphaModFix/>
          </a:blip>
          <a:srcRect b="10493" l="0" r="0" t="10493"/>
          <a:stretch/>
        </p:blipFill>
        <p:spPr>
          <a:xfrm>
            <a:off x="457200" y="1600204"/>
            <a:ext cx="5329200" cy="3158100"/>
          </a:xfrm>
          <a:prstGeom prst="rect">
            <a:avLst/>
          </a:prstGeom>
          <a:noFill/>
          <a:ln>
            <a:noFill/>
          </a:ln>
        </p:spPr>
      </p:pic>
      <p:pic>
        <p:nvPicPr>
          <p:cNvPr descr="Screen Shot 2017-07-23 at 1.44.47 PM.png" id="238" name="Shape 238"/>
          <p:cNvPicPr preferRelativeResize="0"/>
          <p:nvPr/>
        </p:nvPicPr>
        <p:blipFill>
          <a:blip r:embed="rId4">
            <a:alphaModFix/>
          </a:blip>
          <a:stretch>
            <a:fillRect/>
          </a:stretch>
        </p:blipFill>
        <p:spPr>
          <a:xfrm>
            <a:off x="5938800" y="1570037"/>
            <a:ext cx="3052800" cy="2300200"/>
          </a:xfrm>
          <a:prstGeom prst="rect">
            <a:avLst/>
          </a:prstGeom>
          <a:noFill/>
          <a:ln>
            <a:noFill/>
          </a:ln>
        </p:spPr>
      </p:pic>
      <p:pic>
        <p:nvPicPr>
          <p:cNvPr descr="Screen Shot 2017-07-23 at 1.45.31 PM.png" id="239" name="Shape 239"/>
          <p:cNvPicPr preferRelativeResize="0"/>
          <p:nvPr/>
        </p:nvPicPr>
        <p:blipFill>
          <a:blip r:embed="rId5">
            <a:alphaModFix/>
          </a:blip>
          <a:stretch>
            <a:fillRect/>
          </a:stretch>
        </p:blipFill>
        <p:spPr>
          <a:xfrm>
            <a:off x="152400" y="4910704"/>
            <a:ext cx="8839202" cy="1225319"/>
          </a:xfrm>
          <a:prstGeom prst="rect">
            <a:avLst/>
          </a:prstGeom>
          <a:noFill/>
          <a:ln>
            <a:noFill/>
          </a:ln>
        </p:spPr>
      </p:pic>
      <p:sp>
        <p:nvSpPr>
          <p:cNvPr id="240" name="Shape 240"/>
          <p:cNvSpPr txBox="1"/>
          <p:nvPr/>
        </p:nvSpPr>
        <p:spPr>
          <a:xfrm>
            <a:off x="9869225" y="5155325"/>
            <a:ext cx="7340400" cy="8565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descr="data.jpg" id="246" name="Shape 246"/>
          <p:cNvPicPr preferRelativeResize="0"/>
          <p:nvPr/>
        </p:nvPicPr>
        <p:blipFill>
          <a:blip r:embed="rId3">
            <a:alphaModFix/>
          </a:blip>
          <a:stretch>
            <a:fillRect/>
          </a:stretch>
        </p:blipFill>
        <p:spPr>
          <a:xfrm>
            <a:off x="0" y="1314450"/>
            <a:ext cx="9144000" cy="5543550"/>
          </a:xfrm>
          <a:prstGeom prst="rect">
            <a:avLst/>
          </a:prstGeom>
          <a:noFill/>
          <a:ln>
            <a:noFill/>
          </a:ln>
        </p:spPr>
      </p:pic>
      <p:sp>
        <p:nvSpPr>
          <p:cNvPr id="247" name="Shape 247"/>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Getting The Data</a:t>
            </a:r>
          </a:p>
        </p:txBody>
      </p:sp>
      <p:sp>
        <p:nvSpPr>
          <p:cNvPr id="248" name="Shape 248"/>
          <p:cNvSpPr txBox="1"/>
          <p:nvPr>
            <p:ph idx="1" type="body"/>
          </p:nvPr>
        </p:nvSpPr>
        <p:spPr>
          <a:xfrm>
            <a:off x="457200" y="1600200"/>
            <a:ext cx="8419500" cy="4526100"/>
          </a:xfrm>
          <a:prstGeom prst="rect">
            <a:avLst/>
          </a:prstGeom>
        </p:spPr>
        <p:txBody>
          <a:bodyPr anchorCtr="0" anchor="t" bIns="91425" lIns="91425" rIns="91425" tIns="91425">
            <a:noAutofit/>
          </a:bodyPr>
          <a:lstStyle/>
          <a:p>
            <a:pPr indent="0" lvl="0" marL="0" rtl="0">
              <a:spcBef>
                <a:spcPts val="0"/>
              </a:spcBef>
              <a:buNone/>
            </a:pPr>
            <a:r>
              <a:rPr lang="en-US" sz="2600">
                <a:solidFill>
                  <a:schemeClr val="lt1"/>
                </a:solidFill>
              </a:rPr>
              <a:t>Who has data?</a:t>
            </a:r>
          </a:p>
          <a:p>
            <a:pPr indent="-393700" lvl="1" marL="914400" rtl="0">
              <a:spcBef>
                <a:spcPts val="0"/>
              </a:spcBef>
              <a:buClr>
                <a:schemeClr val="lt1"/>
              </a:buClr>
              <a:buSzPct val="100000"/>
            </a:pPr>
            <a:r>
              <a:rPr lang="en-US" sz="2600">
                <a:solidFill>
                  <a:schemeClr val="lt1"/>
                </a:solidFill>
              </a:rPr>
              <a:t>Regulatory agencies</a:t>
            </a:r>
          </a:p>
          <a:p>
            <a:pPr indent="-393700" lvl="1" marL="914400" rtl="0">
              <a:spcBef>
                <a:spcPts val="0"/>
              </a:spcBef>
              <a:buClr>
                <a:schemeClr val="lt1"/>
              </a:buClr>
              <a:buSzPct val="100000"/>
            </a:pPr>
            <a:r>
              <a:rPr lang="en-US" sz="2600">
                <a:solidFill>
                  <a:schemeClr val="lt1"/>
                </a:solidFill>
              </a:rPr>
              <a:t>Betting houses</a:t>
            </a:r>
          </a:p>
          <a:p>
            <a:pPr indent="-393700" lvl="1" marL="914400" rtl="0">
              <a:spcBef>
                <a:spcPts val="0"/>
              </a:spcBef>
              <a:buClr>
                <a:schemeClr val="lt1"/>
              </a:buClr>
              <a:buSzPct val="100000"/>
            </a:pPr>
            <a:r>
              <a:rPr lang="en-US" sz="2600">
                <a:solidFill>
                  <a:schemeClr val="lt1"/>
                </a:solidFill>
              </a:rPr>
              <a:t>Leagues</a:t>
            </a:r>
          </a:p>
          <a:p>
            <a:pPr indent="-393700" lvl="2" marL="1371600" rtl="0">
              <a:spcBef>
                <a:spcPts val="0"/>
              </a:spcBef>
              <a:buClr>
                <a:schemeClr val="lt1"/>
              </a:buClr>
              <a:buSzPct val="100000"/>
            </a:pPr>
            <a:r>
              <a:rPr lang="en-US" sz="2600">
                <a:solidFill>
                  <a:schemeClr val="lt1"/>
                </a:solidFill>
              </a:rPr>
              <a:t>NCA</a:t>
            </a:r>
            <a:r>
              <a:rPr lang="en-US" sz="2600">
                <a:solidFill>
                  <a:schemeClr val="lt1"/>
                </a:solidFill>
              </a:rPr>
              <a:t>A: </a:t>
            </a:r>
            <a:r>
              <a:rPr lang="en-US" sz="2600" u="sng">
                <a:solidFill>
                  <a:schemeClr val="lt1"/>
                </a:solidFill>
                <a:hlinkClick r:id="rId4"/>
              </a:rPr>
              <a:t>http://stats.ncaa.org/</a:t>
            </a:r>
          </a:p>
          <a:p>
            <a:pPr indent="-393700" lvl="2" marL="1371600" rtl="0">
              <a:spcBef>
                <a:spcPts val="0"/>
              </a:spcBef>
              <a:buClr>
                <a:schemeClr val="lt1"/>
              </a:buClr>
              <a:buSzPct val="100000"/>
            </a:pPr>
            <a:r>
              <a:rPr lang="en-US" sz="2600">
                <a:solidFill>
                  <a:schemeClr val="lt1"/>
                </a:solidFill>
              </a:rPr>
              <a:t>NBA: </a:t>
            </a:r>
            <a:r>
              <a:rPr lang="en-US" sz="2600" u="sng">
                <a:solidFill>
                  <a:schemeClr val="lt1"/>
                </a:solidFill>
                <a:hlinkClick r:id="rId5"/>
              </a:rPr>
              <a:t>http://stats.nba.com/</a:t>
            </a:r>
          </a:p>
          <a:p>
            <a:pPr indent="-393700" lvl="2" marL="1371600" rtl="0">
              <a:spcBef>
                <a:spcPts val="0"/>
              </a:spcBef>
              <a:buClr>
                <a:schemeClr val="lt1"/>
              </a:buClr>
              <a:buSzPct val="100000"/>
            </a:pPr>
            <a:r>
              <a:rPr lang="en-US" sz="2600">
                <a:solidFill>
                  <a:schemeClr val="lt1"/>
                </a:solidFill>
              </a:rPr>
              <a:t>MLB: </a:t>
            </a:r>
            <a:r>
              <a:rPr lang="en-US" sz="2600" u="sng">
                <a:solidFill>
                  <a:schemeClr val="lt1"/>
                </a:solidFill>
                <a:hlinkClick r:id="rId6"/>
              </a:rPr>
              <a:t>http://gd2.mlb.com/components/game/mlb/</a:t>
            </a:r>
          </a:p>
          <a:p>
            <a:pPr indent="-393700" lvl="2" marL="1371600" rtl="0">
              <a:spcBef>
                <a:spcPts val="0"/>
              </a:spcBef>
              <a:buClr>
                <a:schemeClr val="lt1"/>
              </a:buClr>
              <a:buSzPct val="100000"/>
            </a:pPr>
            <a:r>
              <a:rPr lang="en-US" sz="2600">
                <a:solidFill>
                  <a:schemeClr val="lt1"/>
                </a:solidFill>
              </a:rPr>
              <a:t>IAAF: </a:t>
            </a:r>
            <a:r>
              <a:rPr lang="en-US" sz="2600" u="sng">
                <a:solidFill>
                  <a:schemeClr val="lt1"/>
                </a:solidFill>
                <a:hlinkClick r:id="rId7"/>
              </a:rPr>
              <a:t>https://www.iaaf.org/</a:t>
            </a:r>
          </a:p>
          <a:p>
            <a:pPr indent="-393700" lvl="2" marL="1371600" rtl="0">
              <a:spcBef>
                <a:spcPts val="0"/>
              </a:spcBef>
              <a:buClr>
                <a:schemeClr val="lt1"/>
              </a:buClr>
              <a:buSzPct val="100000"/>
            </a:pPr>
            <a:r>
              <a:rPr lang="en-US" sz="2600">
                <a:solidFill>
                  <a:schemeClr val="lt1"/>
                </a:solidFill>
              </a:rPr>
              <a:t>FINA: </a:t>
            </a:r>
            <a:r>
              <a:rPr lang="en-US" sz="2600" u="sng">
                <a:solidFill>
                  <a:schemeClr val="lt1"/>
                </a:solidFill>
                <a:hlinkClick r:id="rId8"/>
              </a:rPr>
              <a:t>http://www.fina.org/content/swimming-records</a:t>
            </a:r>
          </a:p>
          <a:p>
            <a:pPr indent="0" lvl="0" marL="457200" rtl="0">
              <a:spcBef>
                <a:spcPts val="0"/>
              </a:spcBef>
              <a:buNone/>
            </a:pPr>
            <a:r>
              <a:t/>
            </a:r>
            <a:endParaRPr/>
          </a:p>
          <a:p>
            <a:pPr indent="0" lvl="0" marL="91440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Cleaning Data</a:t>
            </a:r>
          </a:p>
        </p:txBody>
      </p:sp>
      <p:pic>
        <p:nvPicPr>
          <p:cNvPr descr="danger-will.jpeg" id="255" name="Shape 255"/>
          <p:cNvPicPr preferRelativeResize="0"/>
          <p:nvPr/>
        </p:nvPicPr>
        <p:blipFill>
          <a:blip r:embed="rId3">
            <a:alphaModFix/>
          </a:blip>
          <a:stretch>
            <a:fillRect/>
          </a:stretch>
        </p:blipFill>
        <p:spPr>
          <a:xfrm>
            <a:off x="199700" y="1554400"/>
            <a:ext cx="3788975" cy="4795824"/>
          </a:xfrm>
          <a:prstGeom prst="rect">
            <a:avLst/>
          </a:prstGeom>
          <a:noFill/>
          <a:ln>
            <a:noFill/>
          </a:ln>
        </p:spPr>
      </p:pic>
      <p:sp>
        <p:nvSpPr>
          <p:cNvPr id="256" name="Shape 256"/>
          <p:cNvSpPr txBox="1"/>
          <p:nvPr/>
        </p:nvSpPr>
        <p:spPr>
          <a:xfrm>
            <a:off x="4272450" y="1560775"/>
            <a:ext cx="4572000" cy="4795800"/>
          </a:xfrm>
          <a:prstGeom prst="rect">
            <a:avLst/>
          </a:prstGeom>
          <a:noFill/>
          <a:ln>
            <a:noFill/>
          </a:ln>
        </p:spPr>
        <p:txBody>
          <a:bodyPr anchorCtr="0" anchor="t" bIns="91425" lIns="91425" rIns="91425" tIns="91425">
            <a:noAutofit/>
          </a:bodyPr>
          <a:lstStyle/>
          <a:p>
            <a:pPr lvl="0">
              <a:spcBef>
                <a:spcPts val="0"/>
              </a:spcBef>
              <a:buNone/>
            </a:pPr>
            <a:r>
              <a:rPr lang="en-US" sz="2400"/>
              <a:t>Things to look for:</a:t>
            </a:r>
          </a:p>
          <a:p>
            <a:pPr lvl="0">
              <a:spcBef>
                <a:spcPts val="0"/>
              </a:spcBef>
              <a:buNone/>
            </a:pPr>
            <a:r>
              <a:t/>
            </a:r>
            <a:endParaRPr sz="2400"/>
          </a:p>
          <a:p>
            <a:pPr indent="-381000" lvl="0" marL="457200" rtl="0">
              <a:spcBef>
                <a:spcPts val="0"/>
              </a:spcBef>
              <a:buSzPct val="100000"/>
              <a:buChar char="●"/>
            </a:pPr>
            <a:r>
              <a:rPr lang="en-US" sz="2400"/>
              <a:t>Is the data complete?</a:t>
            </a:r>
          </a:p>
          <a:p>
            <a:pPr indent="-381000" lvl="1" marL="914400" rtl="0">
              <a:spcBef>
                <a:spcPts val="0"/>
              </a:spcBef>
              <a:buSzPct val="100000"/>
              <a:buChar char="○"/>
            </a:pPr>
            <a:r>
              <a:rPr lang="en-US" sz="2400"/>
              <a:t>Missing columns</a:t>
            </a:r>
          </a:p>
          <a:p>
            <a:pPr indent="-381000" lvl="1" marL="914400" rtl="0">
              <a:spcBef>
                <a:spcPts val="0"/>
              </a:spcBef>
              <a:buSzPct val="100000"/>
              <a:buChar char="○"/>
            </a:pPr>
            <a:r>
              <a:rPr lang="en-US" sz="2400"/>
              <a:t>Missing values</a:t>
            </a:r>
          </a:p>
          <a:p>
            <a:pPr indent="-381000" lvl="1" marL="914400" rtl="0">
              <a:spcBef>
                <a:spcPts val="0"/>
              </a:spcBef>
              <a:buSzPct val="100000"/>
              <a:buChar char="○"/>
            </a:pPr>
            <a:r>
              <a:rPr lang="en-US" sz="2400"/>
              <a:t>Wrong type</a:t>
            </a:r>
          </a:p>
          <a:p>
            <a:pPr indent="-381000" lvl="0" marL="457200" rtl="0">
              <a:spcBef>
                <a:spcPts val="0"/>
              </a:spcBef>
              <a:buSzPct val="100000"/>
              <a:buChar char="●"/>
            </a:pPr>
            <a:r>
              <a:rPr lang="en-US" sz="2400"/>
              <a:t>Are there weird outliers?</a:t>
            </a:r>
          </a:p>
          <a:p>
            <a:pPr indent="-381000" lvl="1" marL="914400" rtl="0">
              <a:spcBef>
                <a:spcPts val="0"/>
              </a:spcBef>
              <a:buSzPct val="100000"/>
              <a:buChar char="○"/>
            </a:pPr>
            <a:r>
              <a:rPr lang="en-US" sz="2400"/>
              <a:t>One really big or small number</a:t>
            </a:r>
          </a:p>
          <a:p>
            <a:pPr indent="-381000" lvl="0" marL="457200" rtl="0">
              <a:spcBef>
                <a:spcPts val="0"/>
              </a:spcBef>
              <a:buSzPct val="100000"/>
              <a:buChar char="●"/>
            </a:pPr>
            <a:r>
              <a:rPr lang="en-US" sz="2400"/>
              <a:t>Are the sample sizes really small?</a:t>
            </a:r>
          </a:p>
          <a:p>
            <a:pPr lvl="0" rtl="0">
              <a:spcBef>
                <a:spcPts val="0"/>
              </a:spcBef>
              <a:buNone/>
            </a:pPr>
            <a:r>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descr="racket.jpg" id="96" name="Shape 96"/>
          <p:cNvPicPr preferRelativeResize="0"/>
          <p:nvPr>
            <p:ph idx="1" type="body"/>
          </p:nvPr>
        </p:nvPicPr>
        <p:blipFill rotWithShape="1">
          <a:blip r:embed="rId3">
            <a:alphaModFix amt="68000"/>
          </a:blip>
          <a:srcRect b="5419" l="20163" r="7766" t="13447"/>
          <a:stretch/>
        </p:blipFill>
        <p:spPr>
          <a:xfrm>
            <a:off x="0" y="0"/>
            <a:ext cx="9144001" cy="6858000"/>
          </a:xfrm>
          <a:prstGeom prst="rect">
            <a:avLst/>
          </a:prstGeom>
          <a:noFill/>
          <a:ln>
            <a:noFill/>
          </a:ln>
        </p:spPr>
      </p:pic>
      <p:sp>
        <p:nvSpPr>
          <p:cNvPr id="97" name="Shape 97"/>
          <p:cNvSpPr txBox="1"/>
          <p:nvPr>
            <p:ph type="title"/>
          </p:nvPr>
        </p:nvSpPr>
        <p:spPr>
          <a:xfrm>
            <a:off x="1020266" y="690604"/>
            <a:ext cx="8875061" cy="886014"/>
          </a:xfrm>
          <a:prstGeom prst="rect">
            <a:avLst/>
          </a:prstGeom>
          <a:noFill/>
          <a:ln>
            <a:noFill/>
          </a:ln>
        </p:spPr>
        <p:txBody>
          <a:bodyPr anchorCtr="0" anchor="ctr" bIns="45700" lIns="91425" rIns="91425" tIns="45700">
            <a:noAutofit/>
          </a:bodyPr>
          <a:lstStyle/>
          <a:p>
            <a:pPr indent="0" lvl="0" marL="0" marR="0" rtl="0" algn="ctr">
              <a:lnSpc>
                <a:spcPct val="70000"/>
              </a:lnSpc>
              <a:spcBef>
                <a:spcPts val="0"/>
              </a:spcBef>
              <a:buClr>
                <a:schemeClr val="dk2"/>
              </a:buClr>
              <a:buSzPct val="25000"/>
              <a:buFont typeface="Avenir"/>
              <a:buNone/>
            </a:pPr>
            <a:r>
              <a:rPr b="0" i="0" lang="en-US" sz="5000" u="none" cap="none" strike="noStrike">
                <a:solidFill>
                  <a:schemeClr val="dk2"/>
                </a:solidFill>
                <a:latin typeface="Avenir"/>
                <a:ea typeface="Avenir"/>
                <a:cs typeface="Avenir"/>
                <a:sym typeface="Avenir"/>
              </a:rPr>
              <a:t>Investigating </a:t>
            </a:r>
            <a:br>
              <a:rPr b="0" i="0" lang="en-US" sz="5000" u="none" cap="none" strike="noStrike">
                <a:solidFill>
                  <a:schemeClr val="dk2"/>
                </a:solidFill>
                <a:latin typeface="Avenir"/>
                <a:ea typeface="Avenir"/>
                <a:cs typeface="Avenir"/>
                <a:sym typeface="Avenir"/>
              </a:rPr>
            </a:br>
            <a:r>
              <a:rPr b="0" i="0" lang="en-US" sz="5000" u="none" cap="none" strike="noStrike">
                <a:solidFill>
                  <a:schemeClr val="dk2"/>
                </a:solidFill>
                <a:latin typeface="Avenir"/>
                <a:ea typeface="Avenir"/>
                <a:cs typeface="Avenir"/>
                <a:sym typeface="Avenir"/>
              </a:rPr>
              <a:t>tennis</a:t>
            </a:r>
          </a:p>
        </p:txBody>
      </p:sp>
      <p:sp>
        <p:nvSpPr>
          <p:cNvPr id="98" name="Shape 98"/>
          <p:cNvSpPr txBox="1"/>
          <p:nvPr/>
        </p:nvSpPr>
        <p:spPr>
          <a:xfrm>
            <a:off x="268940" y="4362717"/>
            <a:ext cx="3994629" cy="2368280"/>
          </a:xfrm>
          <a:prstGeom prst="rect">
            <a:avLst/>
          </a:prstGeom>
          <a:noFill/>
          <a:ln>
            <a:noFill/>
          </a:ln>
        </p:spPr>
        <p:txBody>
          <a:bodyPr anchorCtr="0" anchor="ctr" bIns="45700" lIns="91425" rIns="91425" tIns="45700">
            <a:noAutofit/>
          </a:bodyPr>
          <a:lstStyle/>
          <a:p>
            <a:pPr indent="-342900" lvl="0" marL="342900" marR="0" rtl="0" algn="l">
              <a:lnSpc>
                <a:spcPct val="80000"/>
              </a:lnSpc>
              <a:spcBef>
                <a:spcPts val="0"/>
              </a:spcBef>
              <a:spcAft>
                <a:spcPts val="0"/>
              </a:spcAft>
              <a:buClr>
                <a:schemeClr val="lt1"/>
              </a:buClr>
              <a:buSzPct val="100000"/>
              <a:buFont typeface="Arial"/>
              <a:buChar char="•"/>
            </a:pPr>
            <a:r>
              <a:rPr lang="en-US" sz="2500">
                <a:solidFill>
                  <a:schemeClr val="lt1"/>
                </a:solidFill>
                <a:latin typeface="Avenir"/>
                <a:ea typeface="Avenir"/>
                <a:cs typeface="Avenir"/>
                <a:sym typeface="Avenir"/>
              </a:rPr>
              <a:t>A transatlantic reporting partnership  </a:t>
            </a:r>
          </a:p>
          <a:p>
            <a:pPr indent="-342900" lvl="0" marL="342900" marR="0" rtl="0" algn="l">
              <a:lnSpc>
                <a:spcPct val="80000"/>
              </a:lnSpc>
              <a:spcBef>
                <a:spcPts val="0"/>
              </a:spcBef>
              <a:buClr>
                <a:schemeClr val="lt1"/>
              </a:buClr>
              <a:buSzPct val="100000"/>
              <a:buFont typeface="Arial"/>
              <a:buChar char="•"/>
            </a:pPr>
            <a:r>
              <a:rPr lang="en-US" sz="2500">
                <a:solidFill>
                  <a:schemeClr val="lt1"/>
                </a:solidFill>
                <a:latin typeface="Avenir"/>
                <a:ea typeface="Avenir"/>
                <a:cs typeface="Avenir"/>
                <a:sym typeface="Avenir"/>
              </a:rPr>
              <a:t>Technological wizardry plus old-fashioned shoeleather journalism  </a:t>
            </a:r>
          </a:p>
        </p:txBody>
      </p:sp>
      <p:pic>
        <p:nvPicPr>
          <p:cNvPr id="99" name="Shape 99"/>
          <p:cNvPicPr preferRelativeResize="0"/>
          <p:nvPr/>
        </p:nvPicPr>
        <p:blipFill rotWithShape="1">
          <a:blip r:embed="rId4">
            <a:alphaModFix/>
          </a:blip>
          <a:srcRect b="0" l="0" r="0" t="0"/>
          <a:stretch/>
        </p:blipFill>
        <p:spPr>
          <a:xfrm>
            <a:off x="247590" y="4708414"/>
            <a:ext cx="308400" cy="308400"/>
          </a:xfrm>
          <a:prstGeom prst="rect">
            <a:avLst/>
          </a:prstGeom>
          <a:noFill/>
          <a:ln>
            <a:noFill/>
          </a:ln>
        </p:spPr>
      </p:pic>
      <p:pic>
        <p:nvPicPr>
          <p:cNvPr id="100" name="Shape 100"/>
          <p:cNvPicPr preferRelativeResize="0"/>
          <p:nvPr/>
        </p:nvPicPr>
        <p:blipFill rotWithShape="1">
          <a:blip r:embed="rId4">
            <a:alphaModFix/>
          </a:blip>
          <a:srcRect b="0" l="0" r="0" t="0"/>
          <a:stretch/>
        </p:blipFill>
        <p:spPr>
          <a:xfrm>
            <a:off x="247596" y="5387787"/>
            <a:ext cx="308429" cy="3084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Understanding The Data</a:t>
            </a:r>
          </a:p>
        </p:txBody>
      </p:sp>
      <p:sp>
        <p:nvSpPr>
          <p:cNvPr id="263" name="Shape 263"/>
          <p:cNvSpPr txBox="1"/>
          <p:nvPr>
            <p:ph idx="1" type="body"/>
          </p:nvPr>
        </p:nvSpPr>
        <p:spPr>
          <a:xfrm>
            <a:off x="3263400" y="2167750"/>
            <a:ext cx="5423400" cy="2609100"/>
          </a:xfrm>
          <a:prstGeom prst="rect">
            <a:avLst/>
          </a:prstGeom>
        </p:spPr>
        <p:txBody>
          <a:bodyPr anchorCtr="0" anchor="t" bIns="91425" lIns="91425" rIns="91425" tIns="91425">
            <a:noAutofit/>
          </a:bodyPr>
          <a:lstStyle/>
          <a:p>
            <a:pPr lvl="0">
              <a:spcBef>
                <a:spcPts val="0"/>
              </a:spcBef>
              <a:buNone/>
            </a:pPr>
            <a:r>
              <a:rPr b="1" lang="en-US"/>
              <a:t>Talk to experts</a:t>
            </a:r>
          </a:p>
          <a:p>
            <a:pPr indent="-228600" lvl="0" marL="457200" rtl="0">
              <a:spcBef>
                <a:spcPts val="0"/>
              </a:spcBef>
            </a:pPr>
            <a:r>
              <a:rPr lang="en-US"/>
              <a:t>Statisticians</a:t>
            </a:r>
          </a:p>
          <a:p>
            <a:pPr indent="-228600" lvl="0" marL="457200" rtl="0">
              <a:spcBef>
                <a:spcPts val="0"/>
              </a:spcBef>
            </a:pPr>
            <a:r>
              <a:rPr lang="en-US"/>
              <a:t>People working in the sport</a:t>
            </a:r>
          </a:p>
          <a:p>
            <a:pPr indent="-228600" lvl="0" marL="457200">
              <a:spcBef>
                <a:spcPts val="0"/>
              </a:spcBef>
            </a:pPr>
            <a:r>
              <a:rPr lang="en-US"/>
              <a:t>Former investigators</a:t>
            </a:r>
          </a:p>
        </p:txBody>
      </p:sp>
      <p:pic>
        <p:nvPicPr>
          <p:cNvPr descr="expert.jpg" id="264" name="Shape 264"/>
          <p:cNvPicPr preferRelativeResize="0"/>
          <p:nvPr/>
        </p:nvPicPr>
        <p:blipFill>
          <a:blip r:embed="rId3">
            <a:alphaModFix/>
          </a:blip>
          <a:stretch>
            <a:fillRect/>
          </a:stretch>
        </p:blipFill>
        <p:spPr>
          <a:xfrm>
            <a:off x="304800" y="2295237"/>
            <a:ext cx="2958600" cy="20243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Reporting Based On Data</a:t>
            </a:r>
          </a:p>
        </p:txBody>
      </p:sp>
      <p:pic>
        <p:nvPicPr>
          <p:cNvPr descr="now-what.jpg" id="271" name="Shape 271"/>
          <p:cNvPicPr preferRelativeResize="0"/>
          <p:nvPr/>
        </p:nvPicPr>
        <p:blipFill>
          <a:blip r:embed="rId3">
            <a:alphaModFix/>
          </a:blip>
          <a:stretch>
            <a:fillRect/>
          </a:stretch>
        </p:blipFill>
        <p:spPr>
          <a:xfrm>
            <a:off x="847625" y="1554287"/>
            <a:ext cx="7448747" cy="51355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descr="trumpworld.jpg" id="277" name="Shape 277"/>
          <p:cNvPicPr preferRelativeResize="0"/>
          <p:nvPr/>
        </p:nvPicPr>
        <p:blipFill>
          <a:blip r:embed="rId3">
            <a:alphaModFix/>
          </a:blip>
          <a:stretch>
            <a:fillRect/>
          </a:stretch>
        </p:blipFill>
        <p:spPr>
          <a:xfrm>
            <a:off x="3045862" y="1243875"/>
            <a:ext cx="5953125" cy="5238750"/>
          </a:xfrm>
          <a:prstGeom prst="rect">
            <a:avLst/>
          </a:prstGeom>
          <a:noFill/>
          <a:ln>
            <a:noFill/>
          </a:ln>
        </p:spPr>
      </p:pic>
      <p:sp>
        <p:nvSpPr>
          <p:cNvPr id="278" name="Shape 278"/>
          <p:cNvSpPr txBox="1"/>
          <p:nvPr>
            <p:ph idx="1" type="body"/>
          </p:nvPr>
        </p:nvSpPr>
        <p:spPr>
          <a:xfrm>
            <a:off x="457200" y="1600200"/>
            <a:ext cx="3216300" cy="4526100"/>
          </a:xfrm>
          <a:prstGeom prst="rect">
            <a:avLst/>
          </a:prstGeom>
        </p:spPr>
        <p:txBody>
          <a:bodyPr anchorCtr="0" anchor="t" bIns="91425" lIns="91425" rIns="91425" tIns="91425">
            <a:noAutofit/>
          </a:bodyPr>
          <a:lstStyle/>
          <a:p>
            <a:pPr indent="0" lvl="0" marL="0">
              <a:spcBef>
                <a:spcPts val="0"/>
              </a:spcBef>
              <a:buNone/>
            </a:pPr>
            <a:r>
              <a:rPr lang="en-US" sz="2400">
                <a:solidFill>
                  <a:srgbClr val="000000"/>
                </a:solidFill>
              </a:rPr>
              <a:t>D</a:t>
            </a:r>
            <a:r>
              <a:rPr lang="en-US" sz="2400">
                <a:solidFill>
                  <a:srgbClr val="000000"/>
                </a:solidFill>
              </a:rPr>
              <a:t>ata isn’t always numbers in a spreadsheet. </a:t>
            </a:r>
          </a:p>
          <a:p>
            <a:pPr indent="0" lvl="0" marL="0" rtl="0">
              <a:spcBef>
                <a:spcPts val="0"/>
              </a:spcBef>
              <a:buNone/>
            </a:pPr>
            <a:r>
              <a:t/>
            </a:r>
            <a:endParaRPr sz="2400">
              <a:solidFill>
                <a:srgbClr val="000000"/>
              </a:solidFill>
            </a:endParaRPr>
          </a:p>
          <a:p>
            <a:pPr indent="0" lvl="0" marL="0">
              <a:spcBef>
                <a:spcPts val="0"/>
              </a:spcBef>
              <a:buNone/>
            </a:pPr>
            <a:r>
              <a:rPr lang="en-US" sz="2400">
                <a:solidFill>
                  <a:srgbClr val="000000"/>
                </a:solidFill>
              </a:rPr>
              <a:t>Other types:</a:t>
            </a:r>
          </a:p>
          <a:p>
            <a:pPr indent="-381000" lvl="0" marL="457200" rtl="0">
              <a:spcBef>
                <a:spcPts val="0"/>
              </a:spcBef>
              <a:buClr>
                <a:srgbClr val="000000"/>
              </a:buClr>
              <a:buSzPct val="100000"/>
            </a:pPr>
            <a:r>
              <a:rPr lang="en-US" sz="2400">
                <a:solidFill>
                  <a:srgbClr val="000000"/>
                </a:solidFill>
              </a:rPr>
              <a:t>A list of events</a:t>
            </a:r>
          </a:p>
          <a:p>
            <a:pPr indent="-381000" lvl="0" marL="457200" rtl="0">
              <a:spcBef>
                <a:spcPts val="0"/>
              </a:spcBef>
              <a:buClr>
                <a:srgbClr val="000000"/>
              </a:buClr>
              <a:buSzPct val="100000"/>
            </a:pPr>
            <a:r>
              <a:rPr lang="en-US" sz="2400">
                <a:solidFill>
                  <a:srgbClr val="000000"/>
                </a:solidFill>
              </a:rPr>
              <a:t>A timeline</a:t>
            </a:r>
          </a:p>
          <a:p>
            <a:pPr indent="-381000" lvl="0" marL="457200">
              <a:spcBef>
                <a:spcPts val="0"/>
              </a:spcBef>
              <a:buClr>
                <a:srgbClr val="000000"/>
              </a:buClr>
              <a:buSzPct val="100000"/>
            </a:pPr>
            <a:r>
              <a:rPr lang="en-US" sz="2400">
                <a:solidFill>
                  <a:srgbClr val="000000"/>
                </a:solidFill>
              </a:rPr>
              <a:t>A network diagram</a:t>
            </a:r>
          </a:p>
        </p:txBody>
      </p:sp>
      <p:sp>
        <p:nvSpPr>
          <p:cNvPr id="279" name="Shape 279"/>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Think About Data Non-Traditionally</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descr="Screen Shot 2017-07-23 at 1.38.49 PM.png" id="285" name="Shape 285"/>
          <p:cNvPicPr preferRelativeResize="0"/>
          <p:nvPr/>
        </p:nvPicPr>
        <p:blipFill rotWithShape="1">
          <a:blip r:embed="rId3">
            <a:alphaModFix/>
          </a:blip>
          <a:srcRect b="0" l="0" r="38114" t="0"/>
          <a:stretch/>
        </p:blipFill>
        <p:spPr>
          <a:xfrm>
            <a:off x="5048150" y="1642700"/>
            <a:ext cx="4095850" cy="4920500"/>
          </a:xfrm>
          <a:prstGeom prst="rect">
            <a:avLst/>
          </a:prstGeom>
          <a:noFill/>
          <a:ln>
            <a:noFill/>
          </a:ln>
        </p:spPr>
      </p:pic>
      <p:sp>
        <p:nvSpPr>
          <p:cNvPr id="286" name="Shape 286"/>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Transparency In Data Analysis</a:t>
            </a:r>
          </a:p>
        </p:txBody>
      </p:sp>
      <p:sp>
        <p:nvSpPr>
          <p:cNvPr id="287" name="Shape 287"/>
          <p:cNvSpPr txBox="1"/>
          <p:nvPr>
            <p:ph idx="1" type="body"/>
          </p:nvPr>
        </p:nvSpPr>
        <p:spPr>
          <a:xfrm>
            <a:off x="457200" y="1600200"/>
            <a:ext cx="4713900" cy="5005500"/>
          </a:xfrm>
          <a:prstGeom prst="rect">
            <a:avLst/>
          </a:prstGeom>
        </p:spPr>
        <p:txBody>
          <a:bodyPr anchorCtr="0" anchor="t" bIns="91425" lIns="91425" rIns="91425" tIns="91425">
            <a:noAutofit/>
          </a:bodyPr>
          <a:lstStyle/>
          <a:p>
            <a:pPr indent="-228600" lvl="0" marL="457200" rtl="0">
              <a:spcBef>
                <a:spcPts val="0"/>
              </a:spcBef>
            </a:pPr>
            <a:r>
              <a:rPr lang="en-US"/>
              <a:t>When we do investigations we publish whatever data and code we are able to (</a:t>
            </a:r>
            <a:r>
              <a:rPr lang="en-US" u="sng">
                <a:solidFill>
                  <a:schemeClr val="hlink"/>
                </a:solidFill>
                <a:hlinkClick r:id="rId4"/>
              </a:rPr>
              <a:t>typically on Github</a:t>
            </a:r>
            <a:r>
              <a:rPr lang="en-US"/>
              <a:t>).</a:t>
            </a:r>
          </a:p>
          <a:p>
            <a:pPr indent="-228600" lvl="0" marL="457200">
              <a:spcBef>
                <a:spcPts val="0"/>
              </a:spcBef>
            </a:pPr>
            <a:r>
              <a:rPr lang="en-US"/>
              <a:t>For The Tennis Racket we published </a:t>
            </a:r>
            <a:r>
              <a:rPr lang="en-US" u="sng">
                <a:solidFill>
                  <a:schemeClr val="hlink"/>
                </a:solidFill>
                <a:hlinkClick r:id="rId5"/>
              </a:rPr>
              <a:t>the code</a:t>
            </a:r>
            <a:r>
              <a:rPr lang="en-US"/>
              <a:t> and a separate </a:t>
            </a:r>
            <a:r>
              <a:rPr lang="en-US" u="sng">
                <a:solidFill>
                  <a:schemeClr val="hlink"/>
                </a:solidFill>
                <a:hlinkClick r:id="rId6"/>
              </a:rPr>
              <a:t>methodology post</a:t>
            </a:r>
            <a:r>
              <a:rPr lang="en-US"/>
              <a: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Getting Data Part II</a:t>
            </a:r>
          </a:p>
        </p:txBody>
      </p:sp>
      <p:sp>
        <p:nvSpPr>
          <p:cNvPr id="294" name="Shape 294"/>
          <p:cNvSpPr txBox="1"/>
          <p:nvPr>
            <p:ph idx="1" type="body"/>
          </p:nvPr>
        </p:nvSpPr>
        <p:spPr>
          <a:xfrm>
            <a:off x="457200" y="2546125"/>
            <a:ext cx="8229600" cy="2328000"/>
          </a:xfrm>
          <a:prstGeom prst="rect">
            <a:avLst/>
          </a:prstGeom>
        </p:spPr>
        <p:txBody>
          <a:bodyPr anchorCtr="0" anchor="t" bIns="91425" lIns="91425" rIns="91425" tIns="91425">
            <a:noAutofit/>
          </a:bodyPr>
          <a:lstStyle/>
          <a:p>
            <a:pPr indent="-228600" lvl="0" marL="457200" rtl="0">
              <a:spcBef>
                <a:spcPts val="0"/>
              </a:spcBef>
              <a:buAutoNum type="arabicPeriod"/>
            </a:pPr>
            <a:r>
              <a:rPr lang="en-US"/>
              <a:t>Ask nicely</a:t>
            </a:r>
          </a:p>
          <a:p>
            <a:pPr indent="-228600" lvl="0" marL="457200" rtl="0">
              <a:spcBef>
                <a:spcPts val="0"/>
              </a:spcBef>
              <a:buAutoNum type="arabicPeriod"/>
            </a:pPr>
            <a:r>
              <a:rPr lang="en-US"/>
              <a:t>Scrape it</a:t>
            </a:r>
          </a:p>
          <a:p>
            <a:pPr indent="-228600" lvl="0" marL="457200">
              <a:spcBef>
                <a:spcPts val="0"/>
              </a:spcBef>
              <a:buAutoNum type="arabicPeriod"/>
            </a:pPr>
            <a:r>
              <a:rPr lang="en-US"/>
              <a:t>Open records</a:t>
            </a:r>
          </a:p>
        </p:txBody>
      </p:sp>
      <p:pic>
        <p:nvPicPr>
          <p:cNvPr descr="allthedata.jpg" id="295" name="Shape 295"/>
          <p:cNvPicPr preferRelativeResize="0"/>
          <p:nvPr/>
        </p:nvPicPr>
        <p:blipFill>
          <a:blip r:embed="rId3">
            <a:alphaModFix/>
          </a:blip>
          <a:stretch>
            <a:fillRect/>
          </a:stretch>
        </p:blipFill>
        <p:spPr>
          <a:xfrm>
            <a:off x="3894100" y="1524000"/>
            <a:ext cx="4466900" cy="3350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descr="algo.jpg" id="105" name="Shape 105"/>
          <p:cNvPicPr preferRelativeResize="0"/>
          <p:nvPr/>
        </p:nvPicPr>
        <p:blipFill rotWithShape="1">
          <a:blip r:embed="rId3">
            <a:alphaModFix amt="45000"/>
          </a:blip>
          <a:srcRect b="0" l="21561" r="11772" t="0"/>
          <a:stretch/>
        </p:blipFill>
        <p:spPr>
          <a:xfrm>
            <a:off x="0" y="0"/>
            <a:ext cx="9144000" cy="6858000"/>
          </a:xfrm>
          <a:prstGeom prst="rect">
            <a:avLst/>
          </a:prstGeom>
          <a:noFill/>
          <a:ln>
            <a:noFill/>
          </a:ln>
        </p:spPr>
      </p:pic>
      <p:sp>
        <p:nvSpPr>
          <p:cNvPr id="106" name="Shape 106"/>
          <p:cNvSpPr txBox="1"/>
          <p:nvPr>
            <p:ph type="title"/>
          </p:nvPr>
        </p:nvSpPr>
        <p:spPr>
          <a:xfrm>
            <a:off x="181289" y="129989"/>
            <a:ext cx="8335181" cy="990599"/>
          </a:xfrm>
          <a:prstGeom prst="rect">
            <a:avLst/>
          </a:prstGeom>
          <a:noFill/>
          <a:ln>
            <a:noFill/>
          </a:ln>
        </p:spPr>
        <p:txBody>
          <a:bodyPr anchorCtr="0" anchor="ctr" bIns="45700" lIns="91425" rIns="91425" tIns="45700">
            <a:noAutofit/>
          </a:bodyPr>
          <a:lstStyle/>
          <a:p>
            <a:pPr indent="0" lvl="0" marL="0" marR="0" rtl="0" algn="ctr">
              <a:spcBef>
                <a:spcPts val="0"/>
              </a:spcBef>
              <a:buClr>
                <a:srgbClr val="D60000"/>
              </a:buClr>
              <a:buSzPct val="25000"/>
              <a:buFont typeface="Avenir"/>
              <a:buNone/>
            </a:pPr>
            <a:r>
              <a:rPr b="0" i="0" lang="en-US" sz="5000" u="none" cap="none" strike="noStrike">
                <a:solidFill>
                  <a:srgbClr val="D60000"/>
                </a:solidFill>
                <a:latin typeface="Avenir"/>
                <a:ea typeface="Avenir"/>
                <a:cs typeface="Avenir"/>
                <a:sym typeface="Avenir"/>
              </a:rPr>
              <a:t>The algorithm</a:t>
            </a:r>
          </a:p>
        </p:txBody>
      </p:sp>
      <p:sp>
        <p:nvSpPr>
          <p:cNvPr id="107" name="Shape 107"/>
          <p:cNvSpPr txBox="1"/>
          <p:nvPr/>
        </p:nvSpPr>
        <p:spPr>
          <a:xfrm>
            <a:off x="609597" y="1632471"/>
            <a:ext cx="8229600" cy="5013860"/>
          </a:xfrm>
          <a:prstGeom prst="rect">
            <a:avLst/>
          </a:prstGeom>
          <a:noFill/>
          <a:ln>
            <a:noFill/>
          </a:ln>
        </p:spPr>
        <p:txBody>
          <a:bodyPr anchorCtr="0" anchor="t" bIns="45700" lIns="91425" rIns="91425" tIns="45700">
            <a:noAutofit/>
          </a:bodyPr>
          <a:lstStyle/>
          <a:p>
            <a:pPr indent="-182880" lvl="0" marL="182880" marR="0" rtl="0" algn="l">
              <a:spcBef>
                <a:spcPts val="0"/>
              </a:spcBef>
              <a:buClr>
                <a:schemeClr val="accent1"/>
              </a:buClr>
              <a:buFont typeface="Arial"/>
              <a:buNone/>
            </a:pPr>
            <a:r>
              <a:t/>
            </a:r>
            <a:endParaRPr sz="2400">
              <a:solidFill>
                <a:srgbClr val="000090"/>
              </a:solidFill>
              <a:latin typeface="Avenir"/>
              <a:ea typeface="Avenir"/>
              <a:cs typeface="Avenir"/>
              <a:sym typeface="Avenir"/>
            </a:endParaRPr>
          </a:p>
        </p:txBody>
      </p:sp>
      <p:sp>
        <p:nvSpPr>
          <p:cNvPr id="108" name="Shape 108"/>
          <p:cNvSpPr txBox="1"/>
          <p:nvPr/>
        </p:nvSpPr>
        <p:spPr>
          <a:xfrm>
            <a:off x="609597" y="1195294"/>
            <a:ext cx="8144933" cy="5632309"/>
          </a:xfrm>
          <a:prstGeom prst="rect">
            <a:avLst/>
          </a:prstGeom>
          <a:noFill/>
          <a:ln>
            <a:noFill/>
          </a:ln>
        </p:spPr>
        <p:txBody>
          <a:bodyPr anchorCtr="0" anchor="t" bIns="45700" lIns="91425" rIns="91425" tIns="45700">
            <a:noAutofit/>
          </a:bodyPr>
          <a:lstStyle/>
          <a:p>
            <a:pPr indent="-342900" lvl="0" marL="342900" marR="0" rtl="0" algn="l">
              <a:spcBef>
                <a:spcPts val="0"/>
              </a:spcBef>
              <a:buClr>
                <a:srgbClr val="000090"/>
              </a:buClr>
              <a:buSzPct val="100000"/>
              <a:buFont typeface="Arial"/>
              <a:buChar char="•"/>
            </a:pPr>
            <a:r>
              <a:rPr lang="en-US" sz="2400">
                <a:solidFill>
                  <a:srgbClr val="000090"/>
                </a:solidFill>
                <a:latin typeface="Avenir"/>
                <a:ea typeface="Avenir"/>
                <a:cs typeface="Avenir"/>
                <a:sym typeface="Avenir"/>
              </a:rPr>
              <a:t>Is based on the </a:t>
            </a:r>
            <a:r>
              <a:rPr lang="en-US" sz="2400">
                <a:solidFill>
                  <a:srgbClr val="000090"/>
                </a:solidFill>
                <a:latin typeface="Avenir"/>
                <a:ea typeface="Avenir"/>
                <a:cs typeface="Avenir"/>
                <a:sym typeface="Avenir"/>
              </a:rPr>
              <a:t>scraped the opening and closing odds offered by seven major European bookmakers on 26,000 ATP and Grand Slam matches dating back to 2009</a:t>
            </a:r>
          </a:p>
          <a:p>
            <a:pPr indent="-342900" lvl="0" marL="342900" marR="0" rtl="0" algn="l">
              <a:spcBef>
                <a:spcPts val="0"/>
              </a:spcBef>
              <a:buClr>
                <a:schemeClr val="dk1"/>
              </a:buClr>
              <a:buFont typeface="Arial"/>
              <a:buNone/>
            </a:pPr>
            <a:r>
              <a:t/>
            </a:r>
            <a:endParaRPr sz="2400">
              <a:solidFill>
                <a:srgbClr val="000090"/>
              </a:solidFill>
              <a:latin typeface="Avenir"/>
              <a:ea typeface="Avenir"/>
              <a:cs typeface="Avenir"/>
              <a:sym typeface="Avenir"/>
            </a:endParaRPr>
          </a:p>
          <a:p>
            <a:pPr indent="-342900" lvl="0" marL="342900" marR="0" rtl="0" algn="l">
              <a:spcBef>
                <a:spcPts val="0"/>
              </a:spcBef>
              <a:buClr>
                <a:srgbClr val="000090"/>
              </a:buClr>
              <a:buSzPct val="100000"/>
              <a:buFont typeface="Arial"/>
              <a:buChar char="•"/>
            </a:pPr>
            <a:r>
              <a:rPr lang="en-US" sz="2400">
                <a:solidFill>
                  <a:srgbClr val="000090"/>
                </a:solidFill>
                <a:latin typeface="Avenir"/>
                <a:ea typeface="Avenir"/>
                <a:cs typeface="Avenir"/>
                <a:sym typeface="Avenir"/>
              </a:rPr>
              <a:t>The algorithm detects matches where the pre-play odds shifted by more than 10% against the player who went on to lose — a sign of suspiciously heavy betting </a:t>
            </a:r>
          </a:p>
          <a:p>
            <a:pPr indent="-342900" lvl="0" marL="342900" marR="0" rtl="0" algn="l">
              <a:spcBef>
                <a:spcPts val="0"/>
              </a:spcBef>
              <a:buClr>
                <a:schemeClr val="dk1"/>
              </a:buClr>
              <a:buFont typeface="Arial"/>
              <a:buNone/>
            </a:pPr>
            <a:r>
              <a:t/>
            </a:r>
            <a:endParaRPr sz="2400">
              <a:solidFill>
                <a:srgbClr val="000090"/>
              </a:solidFill>
              <a:latin typeface="Avenir"/>
              <a:ea typeface="Avenir"/>
              <a:cs typeface="Avenir"/>
              <a:sym typeface="Avenir"/>
            </a:endParaRPr>
          </a:p>
          <a:p>
            <a:pPr indent="-342900" lvl="0" marL="342900" marR="0" rtl="0" algn="l">
              <a:spcBef>
                <a:spcPts val="0"/>
              </a:spcBef>
              <a:buClr>
                <a:srgbClr val="000090"/>
              </a:buClr>
              <a:buSzPct val="100000"/>
              <a:buFont typeface="Arial"/>
              <a:buChar char="•"/>
            </a:pPr>
            <a:r>
              <a:rPr lang="en-US" sz="2400">
                <a:solidFill>
                  <a:srgbClr val="000090"/>
                </a:solidFill>
                <a:latin typeface="Avenir"/>
                <a:ea typeface="Avenir"/>
                <a:cs typeface="Avenir"/>
                <a:sym typeface="Avenir"/>
              </a:rPr>
              <a:t>It found 39 players who had lost more than 10 such “high-movement” matches and ran millions computer of simulations to determine the probability that they could have lost naturally on all those occasions</a:t>
            </a:r>
          </a:p>
          <a:p>
            <a:pPr indent="0" lvl="0" marL="0" marR="0" rtl="0" algn="l">
              <a:spcBef>
                <a:spcPts val="0"/>
              </a:spcBef>
              <a:buNone/>
            </a:pPr>
            <a:r>
              <a:t/>
            </a:r>
            <a:endParaRPr sz="2400">
              <a:solidFill>
                <a:srgbClr val="000090"/>
              </a:solidFill>
              <a:latin typeface="Avenir"/>
              <a:ea typeface="Avenir"/>
              <a:cs typeface="Avenir"/>
              <a:sym typeface="Avenir"/>
            </a:endParaRPr>
          </a:p>
        </p:txBody>
      </p:sp>
      <p:pic>
        <p:nvPicPr>
          <p:cNvPr id="109" name="Shape 109"/>
          <p:cNvPicPr preferRelativeResize="0"/>
          <p:nvPr/>
        </p:nvPicPr>
        <p:blipFill rotWithShape="1">
          <a:blip r:embed="rId4">
            <a:alphaModFix/>
          </a:blip>
          <a:srcRect b="0" l="0" r="0" t="0"/>
          <a:stretch/>
        </p:blipFill>
        <p:spPr>
          <a:xfrm>
            <a:off x="6516508" y="201040"/>
            <a:ext cx="994254" cy="994254"/>
          </a:xfrm>
          <a:prstGeom prst="rect">
            <a:avLst/>
          </a:prstGeom>
          <a:noFill/>
          <a:ln>
            <a:noFill/>
          </a:ln>
        </p:spPr>
      </p:pic>
      <p:sp>
        <p:nvSpPr>
          <p:cNvPr id="110" name="Shape 110"/>
          <p:cNvSpPr txBox="1"/>
          <p:nvPr/>
        </p:nvSpPr>
        <p:spPr>
          <a:xfrm>
            <a:off x="1135529" y="5378823"/>
            <a:ext cx="184666" cy="369332"/>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111" name="Shape 111"/>
          <p:cNvSpPr txBox="1"/>
          <p:nvPr/>
        </p:nvSpPr>
        <p:spPr>
          <a:xfrm>
            <a:off x="866587" y="5184587"/>
            <a:ext cx="184666" cy="369332"/>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pic>
        <p:nvPicPr>
          <p:cNvPr id="112" name="Shape 112"/>
          <p:cNvPicPr preferRelativeResize="0"/>
          <p:nvPr/>
        </p:nvPicPr>
        <p:blipFill rotWithShape="1">
          <a:blip r:embed="rId5">
            <a:alphaModFix/>
          </a:blip>
          <a:srcRect b="0" l="0" r="0" t="0"/>
          <a:stretch/>
        </p:blipFill>
        <p:spPr>
          <a:xfrm>
            <a:off x="654593" y="1303041"/>
            <a:ext cx="259806" cy="259806"/>
          </a:xfrm>
          <a:prstGeom prst="rect">
            <a:avLst/>
          </a:prstGeom>
          <a:noFill/>
          <a:ln>
            <a:noFill/>
          </a:ln>
        </p:spPr>
      </p:pic>
      <p:pic>
        <p:nvPicPr>
          <p:cNvPr id="113" name="Shape 113"/>
          <p:cNvPicPr preferRelativeResize="0"/>
          <p:nvPr/>
        </p:nvPicPr>
        <p:blipFill rotWithShape="1">
          <a:blip r:embed="rId5">
            <a:alphaModFix/>
          </a:blip>
          <a:srcRect b="0" l="0" r="0" t="0"/>
          <a:stretch/>
        </p:blipFill>
        <p:spPr>
          <a:xfrm>
            <a:off x="654597" y="4568917"/>
            <a:ext cx="259800" cy="259800"/>
          </a:xfrm>
          <a:prstGeom prst="rect">
            <a:avLst/>
          </a:prstGeom>
          <a:noFill/>
          <a:ln>
            <a:noFill/>
          </a:ln>
        </p:spPr>
      </p:pic>
      <p:pic>
        <p:nvPicPr>
          <p:cNvPr id="114" name="Shape 114"/>
          <p:cNvPicPr preferRelativeResize="0"/>
          <p:nvPr/>
        </p:nvPicPr>
        <p:blipFill rotWithShape="1">
          <a:blip r:embed="rId5">
            <a:alphaModFix/>
          </a:blip>
          <a:srcRect b="0" l="0" r="0" t="0"/>
          <a:stretch/>
        </p:blipFill>
        <p:spPr>
          <a:xfrm>
            <a:off x="654593" y="3104517"/>
            <a:ext cx="259800" cy="259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descr="newseventsimages.jpeg" id="119" name="Shape 119"/>
          <p:cNvPicPr preferRelativeResize="0"/>
          <p:nvPr/>
        </p:nvPicPr>
        <p:blipFill rotWithShape="1">
          <a:blip r:embed="rId3">
            <a:alphaModFix amt="30000"/>
          </a:blip>
          <a:srcRect b="0" l="5190" r="7611" t="0"/>
          <a:stretch/>
        </p:blipFill>
        <p:spPr>
          <a:xfrm>
            <a:off x="0" y="-133634"/>
            <a:ext cx="9144000" cy="7250714"/>
          </a:xfrm>
          <a:prstGeom prst="rect">
            <a:avLst/>
          </a:prstGeom>
          <a:noFill/>
          <a:ln>
            <a:noFill/>
          </a:ln>
        </p:spPr>
      </p:pic>
      <p:sp>
        <p:nvSpPr>
          <p:cNvPr id="120" name="Shape 120"/>
          <p:cNvSpPr txBox="1"/>
          <p:nvPr>
            <p:ph type="title"/>
          </p:nvPr>
        </p:nvSpPr>
        <p:spPr>
          <a:xfrm>
            <a:off x="609597" y="174811"/>
            <a:ext cx="8229600" cy="990599"/>
          </a:xfrm>
          <a:prstGeom prst="rect">
            <a:avLst/>
          </a:prstGeom>
          <a:noFill/>
          <a:ln>
            <a:noFill/>
          </a:ln>
        </p:spPr>
        <p:txBody>
          <a:bodyPr anchorCtr="0" anchor="ctr" bIns="45700" lIns="91425" rIns="91425" tIns="45700">
            <a:noAutofit/>
          </a:bodyPr>
          <a:lstStyle/>
          <a:p>
            <a:pPr indent="0" lvl="0" marL="0" marR="0" rtl="0" algn="ctr">
              <a:spcBef>
                <a:spcPts val="0"/>
              </a:spcBef>
              <a:buClr>
                <a:srgbClr val="D60000"/>
              </a:buClr>
              <a:buSzPct val="25000"/>
              <a:buFont typeface="Avenir"/>
              <a:buNone/>
            </a:pPr>
            <a:r>
              <a:rPr lang="en-US" sz="5000">
                <a:solidFill>
                  <a:srgbClr val="D60000"/>
                </a:solidFill>
                <a:latin typeface="Avenir"/>
                <a:ea typeface="Avenir"/>
                <a:cs typeface="Avenir"/>
                <a:sym typeface="Avenir"/>
              </a:rPr>
              <a:t>Is this really significant?</a:t>
            </a:r>
          </a:p>
        </p:txBody>
      </p:sp>
      <p:sp>
        <p:nvSpPr>
          <p:cNvPr id="121" name="Shape 121"/>
          <p:cNvSpPr txBox="1"/>
          <p:nvPr>
            <p:ph idx="1" type="body"/>
          </p:nvPr>
        </p:nvSpPr>
        <p:spPr>
          <a:xfrm>
            <a:off x="609597" y="1751747"/>
            <a:ext cx="8229600" cy="4876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00090"/>
              </a:buClr>
              <a:buSzPct val="25000"/>
              <a:buFont typeface="Arial"/>
              <a:buNone/>
            </a:pPr>
            <a:r>
              <a:rPr b="1" lang="en-US" sz="2600">
                <a:solidFill>
                  <a:srgbClr val="000090"/>
                </a:solidFill>
                <a:latin typeface="Avenir"/>
                <a:ea typeface="Avenir"/>
                <a:cs typeface="Avenir"/>
                <a:sym typeface="Avenir"/>
              </a:rPr>
              <a:t>Bonferroni Correction</a:t>
            </a:r>
          </a:p>
          <a:p>
            <a:pPr indent="-393700" lvl="0" marL="457200" marR="0" rtl="0" algn="l">
              <a:spcBef>
                <a:spcPts val="0"/>
              </a:spcBef>
              <a:spcAft>
                <a:spcPts val="0"/>
              </a:spcAft>
              <a:buClr>
                <a:srgbClr val="000090"/>
              </a:buClr>
              <a:buSzPct val="100000"/>
              <a:buFont typeface="Avenir"/>
            </a:pPr>
            <a:r>
              <a:rPr lang="en-US" sz="2600">
                <a:solidFill>
                  <a:srgbClr val="000090"/>
                </a:solidFill>
                <a:latin typeface="Avenir"/>
                <a:ea typeface="Avenir"/>
                <a:cs typeface="Avenir"/>
                <a:sym typeface="Avenir"/>
              </a:rPr>
              <a:t>Conservative way of determining significance</a:t>
            </a:r>
          </a:p>
          <a:p>
            <a:pPr indent="-393700" lvl="0" marL="457200" marR="0" rtl="0" algn="l">
              <a:spcBef>
                <a:spcPts val="0"/>
              </a:spcBef>
              <a:spcAft>
                <a:spcPts val="0"/>
              </a:spcAft>
              <a:buClr>
                <a:srgbClr val="000090"/>
              </a:buClr>
              <a:buSzPct val="100000"/>
              <a:buFont typeface="Avenir"/>
            </a:pPr>
            <a:r>
              <a:rPr lang="en-US" sz="2600">
                <a:solidFill>
                  <a:srgbClr val="000090"/>
                </a:solidFill>
                <a:latin typeface="Avenir"/>
                <a:ea typeface="Avenir"/>
                <a:cs typeface="Avenir"/>
                <a:sym typeface="Avenir"/>
              </a:rPr>
              <a:t>Easy to understand results</a:t>
            </a:r>
          </a:p>
          <a:p>
            <a:pPr indent="-342900" lvl="0" marL="342900" marR="0" rtl="0" algn="l">
              <a:spcBef>
                <a:spcPts val="640"/>
              </a:spcBef>
              <a:buClr>
                <a:schemeClr val="dk1"/>
              </a:buClr>
              <a:buSzPct val="100000"/>
              <a:buFont typeface="Arial"/>
              <a:buNone/>
            </a:pPr>
            <a:r>
              <a:t/>
            </a:r>
            <a:endParaRPr b="0" i="0" sz="3200" u="none" cap="none" strike="noStrike">
              <a:solidFill>
                <a:srgbClr val="000090"/>
              </a:solidFill>
              <a:latin typeface="Avenir"/>
              <a:ea typeface="Avenir"/>
              <a:cs typeface="Avenir"/>
              <a:sym typeface="Avenir"/>
            </a:endParaRPr>
          </a:p>
        </p:txBody>
      </p:sp>
      <p:pic>
        <p:nvPicPr>
          <p:cNvPr descr="bonferroni.png" id="122" name="Shape 122"/>
          <p:cNvPicPr preferRelativeResize="0"/>
          <p:nvPr/>
        </p:nvPicPr>
        <p:blipFill rotWithShape="1">
          <a:blip r:embed="rId4">
            <a:alphaModFix/>
          </a:blip>
          <a:srcRect b="0" l="0" r="0" t="0"/>
          <a:stretch/>
        </p:blipFill>
        <p:spPr>
          <a:xfrm>
            <a:off x="3826928" y="3257786"/>
            <a:ext cx="4555071" cy="3370753"/>
          </a:xfrm>
          <a:prstGeom prst="rect">
            <a:avLst/>
          </a:prstGeom>
          <a:noFill/>
          <a:ln>
            <a:noFill/>
          </a:ln>
        </p:spPr>
      </p:pic>
      <p:pic>
        <p:nvPicPr>
          <p:cNvPr descr="Bonferroni 2.jpeg" id="123" name="Shape 123"/>
          <p:cNvPicPr preferRelativeResize="0"/>
          <p:nvPr/>
        </p:nvPicPr>
        <p:blipFill rotWithShape="1">
          <a:blip r:embed="rId5">
            <a:alphaModFix/>
          </a:blip>
          <a:srcRect b="4153" l="0" r="0" t="0"/>
          <a:stretch/>
        </p:blipFill>
        <p:spPr>
          <a:xfrm>
            <a:off x="694262" y="3257786"/>
            <a:ext cx="2891108" cy="33707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descr="player.jpg" id="128" name="Shape 128"/>
          <p:cNvPicPr preferRelativeResize="0"/>
          <p:nvPr/>
        </p:nvPicPr>
        <p:blipFill rotWithShape="1">
          <a:blip r:embed="rId3">
            <a:alphaModFix amt="36000"/>
          </a:blip>
          <a:srcRect b="2744" l="3000" r="0" t="23007"/>
          <a:stretch/>
        </p:blipFill>
        <p:spPr>
          <a:xfrm>
            <a:off x="0" y="0"/>
            <a:ext cx="9144001" cy="6858000"/>
          </a:xfrm>
          <a:prstGeom prst="rect">
            <a:avLst/>
          </a:prstGeom>
          <a:noFill/>
          <a:ln>
            <a:noFill/>
          </a:ln>
        </p:spPr>
      </p:pic>
      <p:sp>
        <p:nvSpPr>
          <p:cNvPr id="129" name="Shape 129"/>
          <p:cNvSpPr txBox="1"/>
          <p:nvPr>
            <p:ph type="title"/>
          </p:nvPr>
        </p:nvSpPr>
        <p:spPr>
          <a:xfrm>
            <a:off x="218143"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rgbClr val="D60000"/>
              </a:buClr>
              <a:buSzPct val="25000"/>
              <a:buFont typeface="Avenir"/>
              <a:buNone/>
            </a:pPr>
            <a:r>
              <a:rPr b="0" i="0" lang="en-US" sz="5000" u="none" cap="none" strike="noStrike">
                <a:solidFill>
                  <a:srgbClr val="D60000"/>
                </a:solidFill>
                <a:latin typeface="Avenir"/>
                <a:ea typeface="Avenir"/>
                <a:cs typeface="Avenir"/>
                <a:sym typeface="Avenir"/>
              </a:rPr>
              <a:t>The results</a:t>
            </a:r>
          </a:p>
        </p:txBody>
      </p:sp>
      <p:sp>
        <p:nvSpPr>
          <p:cNvPr id="130" name="Shape 130"/>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000090"/>
              </a:buClr>
              <a:buSzPct val="113636"/>
              <a:buFont typeface="Arial"/>
              <a:buChar char="•"/>
            </a:pPr>
            <a:r>
              <a:rPr lang="en-US" sz="2200">
                <a:solidFill>
                  <a:srgbClr val="000090"/>
                </a:solidFill>
                <a:latin typeface="Avenir"/>
                <a:ea typeface="Avenir"/>
                <a:cs typeface="Avenir"/>
                <a:sym typeface="Avenir"/>
              </a:rPr>
              <a:t>The algorithm</a:t>
            </a:r>
            <a:r>
              <a:rPr b="0" i="0" lang="en-US" sz="2200" u="none" cap="none" strike="noStrike">
                <a:solidFill>
                  <a:srgbClr val="000090"/>
                </a:solidFill>
                <a:latin typeface="Avenir"/>
                <a:ea typeface="Avenir"/>
                <a:cs typeface="Avenir"/>
                <a:sym typeface="Avenir"/>
              </a:rPr>
              <a:t> identified </a:t>
            </a:r>
            <a:r>
              <a:rPr b="1" i="0" lang="en-US" sz="2500" u="none" cap="none" strike="noStrike">
                <a:solidFill>
                  <a:srgbClr val="000090"/>
                </a:solidFill>
                <a:latin typeface="Avenir"/>
                <a:ea typeface="Avenir"/>
                <a:cs typeface="Avenir"/>
                <a:sym typeface="Avenir"/>
              </a:rPr>
              <a:t>4 players </a:t>
            </a:r>
            <a:r>
              <a:rPr b="0" i="0" lang="en-US" sz="2200" u="none" cap="none" strike="noStrike">
                <a:solidFill>
                  <a:srgbClr val="000090"/>
                </a:solidFill>
                <a:latin typeface="Avenir"/>
                <a:ea typeface="Avenir"/>
                <a:cs typeface="Avenir"/>
                <a:sym typeface="Avenir"/>
              </a:rPr>
              <a:t>for whom the probability of their losing so many high-movement matches naturally passed the Bonferroni test of statistical significance: the chance of </a:t>
            </a:r>
            <a:r>
              <a:rPr lang="en-US" sz="2200">
                <a:solidFill>
                  <a:srgbClr val="000090"/>
                </a:solidFill>
                <a:latin typeface="Avenir"/>
                <a:ea typeface="Avenir"/>
                <a:cs typeface="Avenir"/>
                <a:sym typeface="Avenir"/>
              </a:rPr>
              <a:t>each</a:t>
            </a:r>
            <a:r>
              <a:rPr b="0" i="0" lang="en-US" sz="2200" u="none" cap="none" strike="noStrike">
                <a:solidFill>
                  <a:srgbClr val="000090"/>
                </a:solidFill>
                <a:latin typeface="Avenir"/>
                <a:ea typeface="Avenir"/>
                <a:cs typeface="Avenir"/>
                <a:sym typeface="Avenir"/>
              </a:rPr>
              <a:t> happening was less than </a:t>
            </a:r>
            <a:r>
              <a:rPr b="1" i="0" lang="en-US" sz="2500" u="none" cap="none" strike="noStrike">
                <a:solidFill>
                  <a:srgbClr val="000090"/>
                </a:solidFill>
                <a:latin typeface="Avenir"/>
                <a:ea typeface="Avenir"/>
                <a:cs typeface="Avenir"/>
                <a:sym typeface="Avenir"/>
              </a:rPr>
              <a:t>1 in 1000.</a:t>
            </a:r>
          </a:p>
          <a:p>
            <a:pPr indent="-342900" lvl="0" marL="342900" marR="0" rtl="0" algn="l">
              <a:spcBef>
                <a:spcPts val="440"/>
              </a:spcBef>
              <a:spcAft>
                <a:spcPts val="0"/>
              </a:spcAft>
              <a:buClr>
                <a:schemeClr val="dk1"/>
              </a:buClr>
              <a:buSzPct val="100000"/>
              <a:buFont typeface="Arial"/>
              <a:buNone/>
            </a:pPr>
            <a:r>
              <a:t/>
            </a:r>
            <a:endParaRPr b="0" i="0" sz="2200" u="none" cap="none" strike="noStrike">
              <a:solidFill>
                <a:srgbClr val="000090"/>
              </a:solidFill>
              <a:latin typeface="Avenir"/>
              <a:ea typeface="Avenir"/>
              <a:cs typeface="Avenir"/>
              <a:sym typeface="Avenir"/>
            </a:endParaRPr>
          </a:p>
          <a:p>
            <a:pPr indent="-342900" lvl="0" marL="342900" marR="0" rtl="0" algn="l">
              <a:spcBef>
                <a:spcPts val="500"/>
              </a:spcBef>
              <a:spcAft>
                <a:spcPts val="0"/>
              </a:spcAft>
              <a:buClr>
                <a:srgbClr val="000090"/>
              </a:buClr>
              <a:buSzPct val="113636"/>
              <a:buFont typeface="Arial"/>
              <a:buChar char="•"/>
            </a:pPr>
            <a:r>
              <a:rPr b="0" i="0" lang="en-US" sz="2200" u="none" cap="none" strike="noStrike">
                <a:solidFill>
                  <a:srgbClr val="000090"/>
                </a:solidFill>
                <a:latin typeface="Avenir"/>
                <a:ea typeface="Avenir"/>
                <a:cs typeface="Avenir"/>
                <a:sym typeface="Avenir"/>
              </a:rPr>
              <a:t>In another </a:t>
            </a:r>
            <a:r>
              <a:rPr b="1" i="0" lang="en-US" sz="2500" u="none" cap="none" strike="noStrike">
                <a:solidFill>
                  <a:srgbClr val="000090"/>
                </a:solidFill>
                <a:latin typeface="Avenir"/>
                <a:ea typeface="Avenir"/>
                <a:cs typeface="Avenir"/>
                <a:sym typeface="Avenir"/>
              </a:rPr>
              <a:t>11 cases</a:t>
            </a:r>
            <a:r>
              <a:rPr b="0" i="0" lang="en-US" sz="2200" u="none" cap="none" strike="noStrike">
                <a:solidFill>
                  <a:srgbClr val="000090"/>
                </a:solidFill>
                <a:latin typeface="Avenir"/>
                <a:ea typeface="Avenir"/>
                <a:cs typeface="Avenir"/>
                <a:sym typeface="Avenir"/>
              </a:rPr>
              <a:t>, there was a </a:t>
            </a:r>
            <a:r>
              <a:rPr b="1" i="0" lang="en-US" sz="2500" u="none" cap="none" strike="noStrike">
                <a:solidFill>
                  <a:srgbClr val="000090"/>
                </a:solidFill>
                <a:latin typeface="Avenir"/>
                <a:ea typeface="Avenir"/>
                <a:cs typeface="Avenir"/>
                <a:sym typeface="Avenir"/>
              </a:rPr>
              <a:t>less than 5% </a:t>
            </a:r>
            <a:r>
              <a:rPr b="0" i="0" lang="en-US" sz="2200" u="none" cap="none" strike="noStrike">
                <a:solidFill>
                  <a:srgbClr val="000090"/>
                </a:solidFill>
                <a:latin typeface="Avenir"/>
                <a:ea typeface="Avenir"/>
                <a:cs typeface="Avenir"/>
                <a:sym typeface="Avenir"/>
              </a:rPr>
              <a:t>chance that the players would have lost all those matches through fair play alone.</a:t>
            </a:r>
          </a:p>
          <a:p>
            <a:pPr indent="-342900" lvl="0" marL="342900" marR="0" rtl="0" algn="l">
              <a:spcBef>
                <a:spcPts val="440"/>
              </a:spcBef>
              <a:spcAft>
                <a:spcPts val="0"/>
              </a:spcAft>
              <a:buClr>
                <a:schemeClr val="dk1"/>
              </a:buClr>
              <a:buSzPct val="100000"/>
              <a:buFont typeface="Arial"/>
              <a:buNone/>
            </a:pPr>
            <a:r>
              <a:t/>
            </a:r>
            <a:endParaRPr b="0" i="0" sz="2200" u="none" cap="none" strike="noStrike">
              <a:solidFill>
                <a:srgbClr val="000090"/>
              </a:solidFill>
              <a:latin typeface="Avenir"/>
              <a:ea typeface="Avenir"/>
              <a:cs typeface="Avenir"/>
              <a:sym typeface="Avenir"/>
            </a:endParaRPr>
          </a:p>
          <a:p>
            <a:pPr indent="-342900" lvl="0" marL="342900" marR="0" rtl="0" algn="l">
              <a:spcBef>
                <a:spcPts val="500"/>
              </a:spcBef>
              <a:spcAft>
                <a:spcPts val="0"/>
              </a:spcAft>
              <a:buClr>
                <a:srgbClr val="000090"/>
              </a:buClr>
              <a:buSzPct val="113636"/>
              <a:buFont typeface="Arial"/>
              <a:buChar char="•"/>
            </a:pPr>
            <a:r>
              <a:rPr b="0" i="0" lang="en-US" sz="2200" u="none" cap="none" strike="noStrike">
                <a:solidFill>
                  <a:srgbClr val="000090"/>
                </a:solidFill>
                <a:latin typeface="Avenir"/>
                <a:ea typeface="Avenir"/>
                <a:cs typeface="Avenir"/>
                <a:sym typeface="Avenir"/>
              </a:rPr>
              <a:t>That made a total of </a:t>
            </a:r>
            <a:r>
              <a:rPr b="1" i="0" lang="en-US" sz="2500" u="none" cap="none" strike="noStrike">
                <a:solidFill>
                  <a:srgbClr val="D60000"/>
                </a:solidFill>
                <a:latin typeface="Avenir"/>
                <a:ea typeface="Avenir"/>
                <a:cs typeface="Avenir"/>
                <a:sym typeface="Avenir"/>
              </a:rPr>
              <a:t>15 players </a:t>
            </a:r>
            <a:r>
              <a:rPr b="0" i="0" lang="en-US" sz="2200" u="none" cap="none" strike="noStrike">
                <a:solidFill>
                  <a:srgbClr val="000090"/>
                </a:solidFill>
                <a:latin typeface="Avenir"/>
                <a:ea typeface="Avenir"/>
                <a:cs typeface="Avenir"/>
                <a:sym typeface="Avenir"/>
              </a:rPr>
              <a:t>who were repeatedly implicated in highly suspicious matches.</a:t>
            </a:r>
          </a:p>
          <a:p>
            <a:pPr indent="-342900" lvl="0" marL="342900" marR="0" rtl="0" algn="l">
              <a:spcBef>
                <a:spcPts val="440"/>
              </a:spcBef>
              <a:buClr>
                <a:schemeClr val="dk1"/>
              </a:buClr>
              <a:buSzPct val="100000"/>
              <a:buFont typeface="Arial"/>
              <a:buNone/>
            </a:pPr>
            <a:r>
              <a:t/>
            </a:r>
            <a:endParaRPr b="0" i="0" sz="2200" u="none" cap="none" strike="noStrike">
              <a:solidFill>
                <a:schemeClr val="dk1"/>
              </a:solidFill>
              <a:latin typeface="Calibri"/>
              <a:ea typeface="Calibri"/>
              <a:cs typeface="Calibri"/>
              <a:sym typeface="Calibri"/>
            </a:endParaRPr>
          </a:p>
        </p:txBody>
      </p:sp>
      <p:pic>
        <p:nvPicPr>
          <p:cNvPr id="131" name="Shape 131"/>
          <p:cNvPicPr preferRelativeResize="0"/>
          <p:nvPr/>
        </p:nvPicPr>
        <p:blipFill rotWithShape="1">
          <a:blip r:embed="rId4">
            <a:alphaModFix/>
          </a:blip>
          <a:srcRect b="0" l="0" r="0" t="0"/>
          <a:stretch/>
        </p:blipFill>
        <p:spPr>
          <a:xfrm>
            <a:off x="453570" y="1741714"/>
            <a:ext cx="308429" cy="308429"/>
          </a:xfrm>
          <a:prstGeom prst="rect">
            <a:avLst/>
          </a:prstGeom>
          <a:noFill/>
          <a:ln>
            <a:noFill/>
          </a:ln>
        </p:spPr>
      </p:pic>
      <p:pic>
        <p:nvPicPr>
          <p:cNvPr id="132" name="Shape 132"/>
          <p:cNvPicPr preferRelativeResize="0"/>
          <p:nvPr/>
        </p:nvPicPr>
        <p:blipFill rotWithShape="1">
          <a:blip r:embed="rId4">
            <a:alphaModFix/>
          </a:blip>
          <a:srcRect b="0" l="0" r="0" t="0"/>
          <a:stretch/>
        </p:blipFill>
        <p:spPr>
          <a:xfrm>
            <a:off x="453570" y="3628571"/>
            <a:ext cx="308429" cy="308429"/>
          </a:xfrm>
          <a:prstGeom prst="rect">
            <a:avLst/>
          </a:prstGeom>
          <a:noFill/>
          <a:ln>
            <a:noFill/>
          </a:ln>
        </p:spPr>
      </p:pic>
      <p:pic>
        <p:nvPicPr>
          <p:cNvPr id="133" name="Shape 133"/>
          <p:cNvPicPr preferRelativeResize="0"/>
          <p:nvPr/>
        </p:nvPicPr>
        <p:blipFill rotWithShape="1">
          <a:blip r:embed="rId4">
            <a:alphaModFix/>
          </a:blip>
          <a:srcRect b="0" l="0" r="0" t="0"/>
          <a:stretch/>
        </p:blipFill>
        <p:spPr>
          <a:xfrm>
            <a:off x="453570" y="5152571"/>
            <a:ext cx="308429" cy="3084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descr="tennis crime scene.jpg" id="138" name="Shape 138"/>
          <p:cNvPicPr preferRelativeResize="0"/>
          <p:nvPr/>
        </p:nvPicPr>
        <p:blipFill rotWithShape="1">
          <a:blip r:embed="rId3">
            <a:alphaModFix/>
          </a:blip>
          <a:srcRect b="13098" l="10203" r="8842" t="12024"/>
          <a:stretch/>
        </p:blipFill>
        <p:spPr>
          <a:xfrm>
            <a:off x="0" y="-29882"/>
            <a:ext cx="9144001" cy="6858000"/>
          </a:xfrm>
          <a:prstGeom prst="rect">
            <a:avLst/>
          </a:prstGeom>
          <a:noFill/>
          <a:ln>
            <a:noFill/>
          </a:ln>
        </p:spPr>
      </p:pic>
      <p:sp>
        <p:nvSpPr>
          <p:cNvPr id="139" name="Shape 139"/>
          <p:cNvSpPr txBox="1"/>
          <p:nvPr>
            <p:ph type="title"/>
          </p:nvPr>
        </p:nvSpPr>
        <p:spPr>
          <a:xfrm>
            <a:off x="537056" y="4339255"/>
            <a:ext cx="8229600" cy="990599"/>
          </a:xfrm>
          <a:prstGeom prst="rect">
            <a:avLst/>
          </a:prstGeom>
          <a:noFill/>
          <a:ln>
            <a:noFill/>
          </a:ln>
        </p:spPr>
        <p:txBody>
          <a:bodyPr anchorCtr="0" anchor="ctr" bIns="45700" lIns="91425" rIns="91425" tIns="45700">
            <a:noAutofit/>
          </a:bodyPr>
          <a:lstStyle/>
          <a:p>
            <a:pPr indent="0" lvl="0" marL="0" marR="0" rtl="0" algn="ctr">
              <a:spcBef>
                <a:spcPts val="0"/>
              </a:spcBef>
              <a:buClr>
                <a:schemeClr val="lt1"/>
              </a:buClr>
              <a:buSzPct val="25000"/>
              <a:buFont typeface="Avenir"/>
              <a:buNone/>
            </a:pPr>
            <a:r>
              <a:rPr b="1" i="0" lang="en-US" sz="5500" u="none" cap="none" strike="noStrike">
                <a:solidFill>
                  <a:schemeClr val="lt1"/>
                </a:solidFill>
                <a:latin typeface="Avenir"/>
                <a:ea typeface="Avenir"/>
                <a:cs typeface="Avenir"/>
                <a:sym typeface="Avenir"/>
              </a:rPr>
              <a:t>What next?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descr="source.jpg" id="144" name="Shape 144"/>
          <p:cNvPicPr preferRelativeResize="0"/>
          <p:nvPr/>
        </p:nvPicPr>
        <p:blipFill rotWithShape="1">
          <a:blip r:embed="rId3">
            <a:alphaModFix/>
          </a:blip>
          <a:srcRect b="8015" l="8961" r="10386" t="428"/>
          <a:stretch/>
        </p:blipFill>
        <p:spPr>
          <a:xfrm>
            <a:off x="0" y="0"/>
            <a:ext cx="9144000" cy="6858000"/>
          </a:xfrm>
          <a:prstGeom prst="rect">
            <a:avLst/>
          </a:prstGeom>
          <a:noFill/>
          <a:ln>
            <a:noFill/>
          </a:ln>
        </p:spPr>
      </p:pic>
      <p:sp>
        <p:nvSpPr>
          <p:cNvPr id="145" name="Shape 145"/>
          <p:cNvSpPr txBox="1"/>
          <p:nvPr>
            <p:ph type="title"/>
          </p:nvPr>
        </p:nvSpPr>
        <p:spPr>
          <a:xfrm>
            <a:off x="260821" y="259033"/>
            <a:ext cx="5862918" cy="1143000"/>
          </a:xfrm>
          <a:prstGeom prst="rect">
            <a:avLst/>
          </a:prstGeom>
          <a:noFill/>
          <a:ln>
            <a:noFill/>
          </a:ln>
        </p:spPr>
        <p:txBody>
          <a:bodyPr anchorCtr="0" anchor="ctr" bIns="45700" lIns="91425" rIns="91425" tIns="45700">
            <a:noAutofit/>
          </a:bodyPr>
          <a:lstStyle/>
          <a:p>
            <a:pPr indent="0" lvl="0" marL="0" marR="0" rtl="0" algn="l">
              <a:spcBef>
                <a:spcPts val="0"/>
              </a:spcBef>
              <a:buClr>
                <a:srgbClr val="D60000"/>
              </a:buClr>
              <a:buSzPct val="25000"/>
              <a:buFont typeface="Avenir"/>
              <a:buNone/>
            </a:pPr>
            <a:r>
              <a:rPr b="0" i="0" lang="en-US" sz="4400" u="none" cap="none" strike="noStrike">
                <a:solidFill>
                  <a:srgbClr val="D60000"/>
                </a:solidFill>
                <a:latin typeface="Avenir"/>
                <a:ea typeface="Avenir"/>
                <a:cs typeface="Avenir"/>
                <a:sym typeface="Avenir"/>
              </a:rPr>
              <a:t>Sourcing up</a:t>
            </a:r>
          </a:p>
        </p:txBody>
      </p:sp>
      <p:sp>
        <p:nvSpPr>
          <p:cNvPr id="146" name="Shape 146"/>
          <p:cNvSpPr txBox="1"/>
          <p:nvPr>
            <p:ph idx="1" type="body"/>
          </p:nvPr>
        </p:nvSpPr>
        <p:spPr>
          <a:xfrm>
            <a:off x="260825" y="1402026"/>
            <a:ext cx="3683700" cy="52269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lt1"/>
              </a:buClr>
              <a:buSzPct val="25000"/>
              <a:buFont typeface="Arial"/>
              <a:buNone/>
            </a:pPr>
            <a:r>
              <a:rPr b="0" i="0" lang="en-US" sz="2720" u="none" cap="none" strike="noStrike">
                <a:solidFill>
                  <a:schemeClr val="lt1"/>
                </a:solidFill>
                <a:latin typeface="Avenir"/>
                <a:ea typeface="Avenir"/>
                <a:cs typeface="Avenir"/>
                <a:sym typeface="Avenir"/>
              </a:rPr>
              <a:t>In all, we talked to more than 20 gambling industry officials, international police detectives, and sports integrity experts who unanimously told us that world tennis is failing to confront a serious problem with match-fixing</a:t>
            </a:r>
          </a:p>
          <a:p>
            <a:pPr indent="-342900" lvl="0" marL="342900" marR="0" rtl="0" algn="l">
              <a:lnSpc>
                <a:spcPct val="90000"/>
              </a:lnSpc>
              <a:spcBef>
                <a:spcPts val="544"/>
              </a:spcBef>
              <a:spcAft>
                <a:spcPts val="0"/>
              </a:spcAft>
              <a:buClr>
                <a:schemeClr val="dk1"/>
              </a:buClr>
              <a:buSzPct val="100740"/>
              <a:buFont typeface="Arial"/>
              <a:buNone/>
            </a:pPr>
            <a:r>
              <a:t/>
            </a:r>
            <a:endParaRPr b="0" i="0" sz="2720" u="none" cap="none" strike="noStrike">
              <a:solidFill>
                <a:schemeClr val="lt1"/>
              </a:solidFill>
              <a:latin typeface="Avenir"/>
              <a:ea typeface="Avenir"/>
              <a:cs typeface="Avenir"/>
              <a:sym typeface="Avenir"/>
            </a:endParaRPr>
          </a:p>
          <a:p>
            <a:pPr indent="-342900" lvl="0" marL="342900" marR="0" rtl="0" algn="l">
              <a:lnSpc>
                <a:spcPct val="90000"/>
              </a:lnSpc>
              <a:spcBef>
                <a:spcPts val="544"/>
              </a:spcBef>
              <a:spcAft>
                <a:spcPts val="0"/>
              </a:spcAft>
              <a:buClr>
                <a:schemeClr val="dk1"/>
              </a:buClr>
              <a:buSzPct val="100740"/>
              <a:buFont typeface="Arial"/>
              <a:buNone/>
            </a:pPr>
            <a:r>
              <a:t/>
            </a:r>
            <a:endParaRPr b="0" i="0" sz="2720" u="none" cap="none" strike="noStrike">
              <a:solidFill>
                <a:schemeClr val="lt1"/>
              </a:solidFill>
              <a:latin typeface="Avenir"/>
              <a:ea typeface="Avenir"/>
              <a:cs typeface="Avenir"/>
              <a:sym typeface="Avenir"/>
            </a:endParaRPr>
          </a:p>
          <a:p>
            <a:pPr indent="-342900" lvl="0" marL="342900" marR="0" rtl="0" algn="l">
              <a:lnSpc>
                <a:spcPct val="90000"/>
              </a:lnSpc>
              <a:spcBef>
                <a:spcPts val="544"/>
              </a:spcBef>
              <a:buClr>
                <a:schemeClr val="dk1"/>
              </a:buClr>
              <a:buSzPct val="100740"/>
              <a:buFont typeface="Arial"/>
              <a:buNone/>
            </a:pPr>
            <a:r>
              <a:t/>
            </a:r>
            <a:endParaRPr b="0" i="0" sz="272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solidFill>
                  <a:srgbClr val="FF0000"/>
                </a:solidFill>
              </a:rPr>
              <a:t>The Fixing Files</a:t>
            </a:r>
          </a:p>
        </p:txBody>
      </p:sp>
      <p:pic>
        <p:nvPicPr>
          <p:cNvPr descr="stack-of-paper.jpg" id="153" name="Shape 153"/>
          <p:cNvPicPr preferRelativeResize="0"/>
          <p:nvPr/>
        </p:nvPicPr>
        <p:blipFill>
          <a:blip r:embed="rId3">
            <a:alphaModFix/>
          </a:blip>
          <a:stretch>
            <a:fillRect/>
          </a:stretch>
        </p:blipFill>
        <p:spPr>
          <a:xfrm>
            <a:off x="2927775" y="1628325"/>
            <a:ext cx="5905500" cy="3933825"/>
          </a:xfrm>
          <a:prstGeom prst="rect">
            <a:avLst/>
          </a:prstGeom>
          <a:noFill/>
          <a:ln>
            <a:noFill/>
          </a:ln>
        </p:spPr>
      </p:pic>
      <p:sp>
        <p:nvSpPr>
          <p:cNvPr id="154" name="Shape 154"/>
          <p:cNvSpPr txBox="1"/>
          <p:nvPr/>
        </p:nvSpPr>
        <p:spPr>
          <a:xfrm>
            <a:off x="457200" y="1813025"/>
            <a:ext cx="3200400" cy="4193700"/>
          </a:xfrm>
          <a:prstGeom prst="rect">
            <a:avLst/>
          </a:prstGeom>
          <a:noFill/>
          <a:ln>
            <a:noFill/>
          </a:ln>
        </p:spPr>
        <p:txBody>
          <a:bodyPr anchorCtr="0" anchor="t" bIns="91425" lIns="91425" rIns="91425" tIns="91425">
            <a:noAutofit/>
          </a:bodyPr>
          <a:lstStyle/>
          <a:p>
            <a:pPr lvl="0">
              <a:spcBef>
                <a:spcPts val="0"/>
              </a:spcBef>
              <a:buNone/>
            </a:pPr>
            <a:r>
              <a:rPr lang="en-US" sz="1800"/>
              <a:t>Our sources also gave us multiple caches of documents related to previous investigations into match-fixing. Including:</a:t>
            </a:r>
          </a:p>
          <a:p>
            <a:pPr lvl="0">
              <a:spcBef>
                <a:spcPts val="0"/>
              </a:spcBef>
              <a:buNone/>
            </a:pPr>
            <a:r>
              <a:t/>
            </a:r>
            <a:endParaRPr sz="1800"/>
          </a:p>
          <a:p>
            <a:pPr indent="-342900" lvl="0" marL="457200" rtl="0">
              <a:spcBef>
                <a:spcPts val="0"/>
              </a:spcBef>
              <a:buSzPct val="100000"/>
              <a:buChar char="●"/>
            </a:pPr>
            <a:r>
              <a:rPr lang="en-US" sz="1800"/>
              <a:t>A PowerPoint deck</a:t>
            </a:r>
          </a:p>
          <a:p>
            <a:pPr indent="-342900" lvl="0" marL="457200" rtl="0">
              <a:spcBef>
                <a:spcPts val="0"/>
              </a:spcBef>
              <a:buSzPct val="100000"/>
              <a:buChar char="●"/>
            </a:pPr>
            <a:r>
              <a:rPr lang="en-US" sz="1800"/>
              <a:t>Multiple reports</a:t>
            </a:r>
          </a:p>
          <a:p>
            <a:pPr indent="-342900" lvl="0" marL="457200" rtl="0">
              <a:spcBef>
                <a:spcPts val="0"/>
              </a:spcBef>
              <a:buSzPct val="100000"/>
              <a:buChar char="●"/>
            </a:pPr>
            <a:r>
              <a:rPr lang="en-US" sz="1800"/>
              <a:t>Chat logs</a:t>
            </a:r>
          </a:p>
          <a:p>
            <a:pPr indent="-342900" lvl="0" marL="457200">
              <a:spcBef>
                <a:spcPts val="0"/>
              </a:spcBef>
              <a:buSzPct val="100000"/>
              <a:buChar char="●"/>
            </a:pPr>
            <a:r>
              <a:rPr lang="en-US" sz="1800"/>
              <a:t>Histories of flagged players and matches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457200" y="20638"/>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rgbClr val="D60000"/>
              </a:buClr>
              <a:buSzPct val="25000"/>
              <a:buFont typeface="Avenir"/>
              <a:buNone/>
            </a:pPr>
            <a:r>
              <a:rPr b="0" i="0" lang="en-US" sz="5000" u="none" cap="none" strike="noStrike">
                <a:solidFill>
                  <a:srgbClr val="D60000"/>
                </a:solidFill>
                <a:latin typeface="Avenir"/>
                <a:ea typeface="Avenir"/>
                <a:cs typeface="Avenir"/>
                <a:sym typeface="Avenir"/>
              </a:rPr>
              <a:t>The Sopot match</a:t>
            </a:r>
          </a:p>
        </p:txBody>
      </p:sp>
      <p:sp>
        <p:nvSpPr>
          <p:cNvPr id="160" name="Shape 160"/>
          <p:cNvSpPr txBox="1"/>
          <p:nvPr>
            <p:ph idx="1" type="body"/>
          </p:nvPr>
        </p:nvSpPr>
        <p:spPr>
          <a:xfrm>
            <a:off x="457200" y="3826605"/>
            <a:ext cx="8229600" cy="2805432"/>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000090"/>
              </a:buClr>
              <a:buSzPct val="100000"/>
              <a:buFont typeface="Arial"/>
              <a:buChar char="•"/>
            </a:pPr>
            <a:r>
              <a:rPr b="0" i="0" lang="en-US" sz="2500" u="none" cap="none" strike="noStrike">
                <a:solidFill>
                  <a:srgbClr val="000090"/>
                </a:solidFill>
                <a:latin typeface="Avenir"/>
                <a:ea typeface="Avenir"/>
                <a:cs typeface="Avenir"/>
                <a:sym typeface="Avenir"/>
              </a:rPr>
              <a:t>Tennis engulfed by first match-fixing scandal in 2007 after a notorious match between the Russian world number four, Nikolay Davydenko, and the Argentine no. 87 player Martin Vassallo Arguello</a:t>
            </a:r>
          </a:p>
          <a:p>
            <a:pPr indent="-342900" lvl="0" marL="342900" marR="0" rtl="0" algn="l">
              <a:spcBef>
                <a:spcPts val="500"/>
              </a:spcBef>
              <a:spcAft>
                <a:spcPts val="0"/>
              </a:spcAft>
              <a:buClr>
                <a:srgbClr val="000090"/>
              </a:buClr>
              <a:buSzPct val="100000"/>
              <a:buFont typeface="Arial"/>
              <a:buChar char="•"/>
            </a:pPr>
            <a:r>
              <a:rPr b="0" i="0" lang="en-US" sz="2500" u="none" cap="none" strike="noStrike">
                <a:solidFill>
                  <a:srgbClr val="000090"/>
                </a:solidFill>
                <a:latin typeface="Avenir"/>
                <a:ea typeface="Avenir"/>
                <a:cs typeface="Avenir"/>
                <a:sym typeface="Avenir"/>
              </a:rPr>
              <a:t>9 Russian accounts bet heavily on Davydenko to lose before the odds went crazy and </a:t>
            </a:r>
            <a:r>
              <a:rPr lang="en-US" sz="2500">
                <a:solidFill>
                  <a:srgbClr val="000090"/>
                </a:solidFill>
                <a:latin typeface="Avenir"/>
                <a:ea typeface="Avenir"/>
                <a:cs typeface="Avenir"/>
                <a:sym typeface="Avenir"/>
              </a:rPr>
              <a:t>he retired injured</a:t>
            </a:r>
            <a:r>
              <a:rPr b="0" i="0" lang="en-US" sz="2500" u="none" cap="none" strike="noStrike">
                <a:solidFill>
                  <a:srgbClr val="000090"/>
                </a:solidFill>
                <a:latin typeface="Avenir"/>
                <a:ea typeface="Avenir"/>
                <a:cs typeface="Avenir"/>
                <a:sym typeface="Avenir"/>
              </a:rPr>
              <a:t>, causing Betfair to void the market</a:t>
            </a:r>
          </a:p>
          <a:p>
            <a:pPr indent="0" lvl="0" marL="0" marR="0" rtl="0" algn="l">
              <a:spcBef>
                <a:spcPts val="500"/>
              </a:spcBef>
              <a:buClr>
                <a:schemeClr val="dk1"/>
              </a:buClr>
              <a:buSzPct val="25000"/>
              <a:buFont typeface="Arial"/>
              <a:buNone/>
            </a:pPr>
            <a:r>
              <a:t/>
            </a:r>
            <a:endParaRPr b="0" i="0" sz="2500" u="none" cap="none" strike="noStrike">
              <a:solidFill>
                <a:srgbClr val="000090"/>
              </a:solidFill>
              <a:latin typeface="Avenir"/>
              <a:ea typeface="Avenir"/>
              <a:cs typeface="Avenir"/>
              <a:sym typeface="Avenir"/>
            </a:endParaRPr>
          </a:p>
        </p:txBody>
      </p:sp>
      <p:pic>
        <p:nvPicPr>
          <p:cNvPr descr="Davydenko.jpg" id="161" name="Shape 161"/>
          <p:cNvPicPr preferRelativeResize="0"/>
          <p:nvPr/>
        </p:nvPicPr>
        <p:blipFill rotWithShape="1">
          <a:blip r:embed="rId3">
            <a:alphaModFix/>
          </a:blip>
          <a:srcRect b="5190" l="0" r="3875" t="5190"/>
          <a:stretch/>
        </p:blipFill>
        <p:spPr>
          <a:xfrm>
            <a:off x="457200" y="1079955"/>
            <a:ext cx="4143020" cy="2554111"/>
          </a:xfrm>
          <a:prstGeom prst="rect">
            <a:avLst/>
          </a:prstGeom>
          <a:noFill/>
          <a:ln>
            <a:noFill/>
          </a:ln>
        </p:spPr>
      </p:pic>
      <p:pic>
        <p:nvPicPr>
          <p:cNvPr descr="Arguello.jpg" id="162" name="Shape 162"/>
          <p:cNvPicPr preferRelativeResize="0"/>
          <p:nvPr/>
        </p:nvPicPr>
        <p:blipFill rotWithShape="1">
          <a:blip r:embed="rId4">
            <a:alphaModFix/>
          </a:blip>
          <a:srcRect b="0" l="0" r="0" t="1449"/>
          <a:stretch/>
        </p:blipFill>
        <p:spPr>
          <a:xfrm>
            <a:off x="4646403" y="1087766"/>
            <a:ext cx="3919537" cy="2554111"/>
          </a:xfrm>
          <a:prstGeom prst="rect">
            <a:avLst/>
          </a:prstGeom>
          <a:noFill/>
          <a:ln>
            <a:noFill/>
          </a:ln>
        </p:spPr>
      </p:pic>
      <p:pic>
        <p:nvPicPr>
          <p:cNvPr id="163" name="Shape 163"/>
          <p:cNvPicPr preferRelativeResize="0"/>
          <p:nvPr/>
        </p:nvPicPr>
        <p:blipFill rotWithShape="1">
          <a:blip r:embed="rId5">
            <a:alphaModFix/>
          </a:blip>
          <a:srcRect b="0" l="0" r="0" t="0"/>
          <a:stretch/>
        </p:blipFill>
        <p:spPr>
          <a:xfrm>
            <a:off x="457200" y="4002739"/>
            <a:ext cx="259806" cy="259806"/>
          </a:xfrm>
          <a:prstGeom prst="rect">
            <a:avLst/>
          </a:prstGeom>
          <a:noFill/>
          <a:ln>
            <a:noFill/>
          </a:ln>
        </p:spPr>
      </p:pic>
      <p:pic>
        <p:nvPicPr>
          <p:cNvPr id="164" name="Shape 164"/>
          <p:cNvPicPr preferRelativeResize="0"/>
          <p:nvPr/>
        </p:nvPicPr>
        <p:blipFill rotWithShape="1">
          <a:blip r:embed="rId5">
            <a:alphaModFix/>
          </a:blip>
          <a:srcRect b="0" l="0" r="0" t="0"/>
          <a:stretch/>
        </p:blipFill>
        <p:spPr>
          <a:xfrm>
            <a:off x="457383" y="5495233"/>
            <a:ext cx="259806" cy="2598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